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58" r:id="rId5"/>
    <p:sldId id="259" r:id="rId6"/>
    <p:sldId id="260" r:id="rId7"/>
    <p:sldId id="261" r:id="rId8"/>
    <p:sldId id="266" r:id="rId9"/>
    <p:sldId id="265" r:id="rId10"/>
    <p:sldId id="267" r:id="rId11"/>
    <p:sldId id="262" r:id="rId12"/>
    <p:sldId id="270" r:id="rId13"/>
    <p:sldId id="269" r:id="rId14"/>
    <p:sldId id="275" r:id="rId15"/>
    <p:sldId id="276" r:id="rId16"/>
    <p:sldId id="274" r:id="rId17"/>
    <p:sldId id="273" r:id="rId18"/>
    <p:sldId id="271" r:id="rId19"/>
    <p:sldId id="280" r:id="rId20"/>
    <p:sldId id="272" r:id="rId21"/>
    <p:sldId id="268" r:id="rId22"/>
    <p:sldId id="279" r:id="rId23"/>
    <p:sldId id="278" r:id="rId24"/>
    <p:sldId id="284" r:id="rId25"/>
    <p:sldId id="283" r:id="rId26"/>
    <p:sldId id="282" r:id="rId27"/>
    <p:sldId id="285" r:id="rId28"/>
    <p:sldId id="277" r:id="rId29"/>
    <p:sldId id="290" r:id="rId30"/>
    <p:sldId id="289" r:id="rId31"/>
    <p:sldId id="288" r:id="rId32"/>
    <p:sldId id="287" r:id="rId33"/>
    <p:sldId id="281" r:id="rId34"/>
    <p:sldId id="292" r:id="rId35"/>
    <p:sldId id="293" r:id="rId36"/>
    <p:sldId id="291" r:id="rId37"/>
    <p:sldId id="304" r:id="rId38"/>
    <p:sldId id="295" r:id="rId39"/>
    <p:sldId id="294" r:id="rId40"/>
    <p:sldId id="306" r:id="rId41"/>
    <p:sldId id="307" r:id="rId42"/>
    <p:sldId id="300" r:id="rId43"/>
    <p:sldId id="299" r:id="rId44"/>
    <p:sldId id="298" r:id="rId45"/>
    <p:sldId id="308" r:id="rId46"/>
    <p:sldId id="297" r:id="rId47"/>
    <p:sldId id="302" r:id="rId48"/>
    <p:sldId id="301" r:id="rId49"/>
    <p:sldId id="296" r:id="rId50"/>
    <p:sldId id="309" r:id="rId51"/>
    <p:sldId id="30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6F6C-95C8-26EF-01F6-3661D75975D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1AAED06-8F6C-EC9C-8FCB-86626ECFC8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F3E00B35-D0E0-EE4E-7691-3F81A42D013C}"/>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15456F02-6D4F-87A7-79DC-AC45E2524D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347815-444F-5D8F-5A67-6BAADDA733EF}"/>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344941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88E0-AD7F-59A1-464E-7426A746664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E122FDD6-582B-8696-380C-3C44D9CCF5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5ABA533-F8D0-C24C-1764-0837D9F29C20}"/>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D4D5B02C-5CC0-0EEC-F414-9438488D0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D584FF-9378-1AEB-49BD-A1D6693B08B1}"/>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154312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77DA9-052F-99E7-40B2-97CFB431832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ED93767-EAE8-6918-2E63-05A86D47C52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FC651C-E703-A8A0-D846-F8CD9B9B9E18}"/>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57758D9B-A590-DA65-A80E-663423653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81EFD3-C4F8-868B-421B-61D81CA2DDBC}"/>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1386668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A458-7566-4A1A-6C45-B77386EAF8F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80EF0DD-3138-4AB7-B4A8-97E23DD9F32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5B8DC71-E5C1-3624-AA55-FB66483C6357}"/>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AC42852A-17C7-BBFC-8EBE-7FFCCD8CC6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040BEF-7F33-051B-1A43-52D0B7BC0044}"/>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2370944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3C8C-04ED-CF6A-14F8-6B3F49F5731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6A8DEA07-E1CF-300A-3DAF-74ED83F20D5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3B5D39-DD1B-9D79-13CC-63E42536869E}"/>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E0DD4295-E495-FA8F-2D3D-75B9A043B4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463E0D-C79F-4565-4D03-946D008066FB}"/>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1120702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407C-A23B-AF1C-9980-8CF7C14C63CF}"/>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E153E22-F035-97B9-6C95-D3008E945C9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D742CB4-9227-4C74-8B28-91F80DE8818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D362201-5D53-D420-9F5E-D96724CC351E}"/>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6" name="Footer Placeholder 5">
            <a:extLst>
              <a:ext uri="{FF2B5EF4-FFF2-40B4-BE49-F238E27FC236}">
                <a16:creationId xmlns:a16="http://schemas.microsoft.com/office/drawing/2014/main" id="{DEDE27C3-6766-E345-7FF6-6B491EF1970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F1E4CF-8AC5-19FD-9DC2-2DE4F4034EE6}"/>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1841280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9F532-310A-ECA5-3FA1-F43508B4C95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69843790-CAA2-C41D-FE7C-A774A41664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6F2DA09-79AA-B48B-E9D9-D0601523BF2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1120B3E-8944-5460-41B8-7FC628301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2883994-E2C4-BAF4-469A-54B07FC342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FCB60BB-4FFB-14A6-3903-6D329BE13C3D}"/>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8" name="Footer Placeholder 7">
            <a:extLst>
              <a:ext uri="{FF2B5EF4-FFF2-40B4-BE49-F238E27FC236}">
                <a16:creationId xmlns:a16="http://schemas.microsoft.com/office/drawing/2014/main" id="{677440B8-5C41-5138-CBD5-AD166EEC827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04F5D3-7E3B-2672-2A13-3A4BC6771CB0}"/>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2376590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668D-4D05-5BD8-EBE7-9F2E0CEA5697}"/>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B8FA2720-1022-4204-938C-5BF5701D8EA1}"/>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4" name="Footer Placeholder 3">
            <a:extLst>
              <a:ext uri="{FF2B5EF4-FFF2-40B4-BE49-F238E27FC236}">
                <a16:creationId xmlns:a16="http://schemas.microsoft.com/office/drawing/2014/main" id="{25B0AF9E-615D-7208-17C3-F10E9A70E81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92F1E680-D0A3-F19F-6795-2005290BC426}"/>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2672378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181C37-8051-5390-4C83-0F53211D64B6}"/>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3" name="Footer Placeholder 2">
            <a:extLst>
              <a:ext uri="{FF2B5EF4-FFF2-40B4-BE49-F238E27FC236}">
                <a16:creationId xmlns:a16="http://schemas.microsoft.com/office/drawing/2014/main" id="{4DE722D8-3B6F-9C9B-2893-02E241B17D0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F1730B8-7C97-96D0-D315-4303DAE817C2}"/>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1657227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B9F4-D4FD-56D5-7539-5095AC44D3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0EB752FE-AE56-37A9-645B-670BAD6EF3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D97B377-2FB0-869E-06CB-8F7036B56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826B02-F2AB-2AF3-1E18-D658E8550625}"/>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6" name="Footer Placeholder 5">
            <a:extLst>
              <a:ext uri="{FF2B5EF4-FFF2-40B4-BE49-F238E27FC236}">
                <a16:creationId xmlns:a16="http://schemas.microsoft.com/office/drawing/2014/main" id="{577B1108-5C8D-691E-9543-147E6F5E32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353947-94BA-6FC1-48E9-38BFF1A82C9B}"/>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440335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D2AA5-047D-1973-2A3B-498218A45C5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D33DD3B-56A4-5722-354F-7B349BB2A1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EDD4276-1BC3-9BB4-AA36-5289CCB34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C86CA3D-BE3F-E7F8-6F44-CEEC0B77E24A}"/>
              </a:ext>
            </a:extLst>
          </p:cNvPr>
          <p:cNvSpPr>
            <a:spLocks noGrp="1"/>
          </p:cNvSpPr>
          <p:nvPr>
            <p:ph type="dt" sz="half" idx="10"/>
          </p:nvPr>
        </p:nvSpPr>
        <p:spPr/>
        <p:txBody>
          <a:bodyPr/>
          <a:lstStyle/>
          <a:p>
            <a:fld id="{F73E0E7F-6179-4231-A345-51CA799F1E0E}" type="datetimeFigureOut">
              <a:rPr lang="en-GB" smtClean="0"/>
              <a:t>12/06/2025</a:t>
            </a:fld>
            <a:endParaRPr lang="en-GB"/>
          </a:p>
        </p:txBody>
      </p:sp>
      <p:sp>
        <p:nvSpPr>
          <p:cNvPr id="6" name="Footer Placeholder 5">
            <a:extLst>
              <a:ext uri="{FF2B5EF4-FFF2-40B4-BE49-F238E27FC236}">
                <a16:creationId xmlns:a16="http://schemas.microsoft.com/office/drawing/2014/main" id="{898D4905-13A7-CA80-0A51-BEDFD46782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A512F1F-AF20-E0C5-D1F4-A246A623B514}"/>
              </a:ext>
            </a:extLst>
          </p:cNvPr>
          <p:cNvSpPr>
            <a:spLocks noGrp="1"/>
          </p:cNvSpPr>
          <p:nvPr>
            <p:ph type="sldNum" sz="quarter" idx="12"/>
          </p:nvPr>
        </p:nvSpPr>
        <p:spPr/>
        <p:txBody>
          <a:bodyPr/>
          <a:lstStyle/>
          <a:p>
            <a:fld id="{5C37BEFE-94A7-45AA-9963-79991D02E15C}" type="slidenum">
              <a:rPr lang="en-GB" smtClean="0"/>
              <a:t>‹#›</a:t>
            </a:fld>
            <a:endParaRPr lang="en-GB"/>
          </a:p>
        </p:txBody>
      </p:sp>
    </p:spTree>
    <p:extLst>
      <p:ext uri="{BB962C8B-B14F-4D97-AF65-F5344CB8AC3E}">
        <p14:creationId xmlns:p14="http://schemas.microsoft.com/office/powerpoint/2010/main" val="694298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3AFEA-4D89-2E24-048D-6B13A9136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C827E366-FEF7-BC51-B3CB-8280B1E7C2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B1DEF50-E9D0-C8C3-A239-00FDFB57D1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73E0E7F-6179-4231-A345-51CA799F1E0E}" type="datetimeFigureOut">
              <a:rPr lang="en-GB" smtClean="0"/>
              <a:t>12/06/2025</a:t>
            </a:fld>
            <a:endParaRPr lang="en-GB"/>
          </a:p>
        </p:txBody>
      </p:sp>
      <p:sp>
        <p:nvSpPr>
          <p:cNvPr id="5" name="Footer Placeholder 4">
            <a:extLst>
              <a:ext uri="{FF2B5EF4-FFF2-40B4-BE49-F238E27FC236}">
                <a16:creationId xmlns:a16="http://schemas.microsoft.com/office/drawing/2014/main" id="{7E772D86-050B-D356-7605-28974565FC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BFA20D1D-9115-E0BE-C429-98256AA5B4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C37BEFE-94A7-45AA-9963-79991D02E15C}" type="slidenum">
              <a:rPr lang="en-GB" smtClean="0"/>
              <a:t>‹#›</a:t>
            </a:fld>
            <a:endParaRPr lang="en-GB"/>
          </a:p>
        </p:txBody>
      </p:sp>
    </p:spTree>
    <p:extLst>
      <p:ext uri="{BB962C8B-B14F-4D97-AF65-F5344CB8AC3E}">
        <p14:creationId xmlns:p14="http://schemas.microsoft.com/office/powerpoint/2010/main" val="3765433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B48D3-A807-D824-AEAD-1B18ED203DD2}"/>
              </a:ext>
            </a:extLst>
          </p:cNvPr>
          <p:cNvSpPr>
            <a:spLocks noGrp="1"/>
          </p:cNvSpPr>
          <p:nvPr>
            <p:ph type="ctrTitle"/>
          </p:nvPr>
        </p:nvSpPr>
        <p:spPr/>
        <p:txBody>
          <a:bodyPr/>
          <a:lstStyle/>
          <a:p>
            <a:r>
              <a:rPr lang="en-GB" dirty="0">
                <a:solidFill>
                  <a:schemeClr val="bg1"/>
                </a:solidFill>
              </a:rPr>
              <a:t>Forecasting wind power and turbine energy efficiency</a:t>
            </a:r>
          </a:p>
        </p:txBody>
      </p:sp>
      <p:sp>
        <p:nvSpPr>
          <p:cNvPr id="3" name="Subtitle 2">
            <a:extLst>
              <a:ext uri="{FF2B5EF4-FFF2-40B4-BE49-F238E27FC236}">
                <a16:creationId xmlns:a16="http://schemas.microsoft.com/office/drawing/2014/main" id="{5CF2960B-BA9E-7655-6AF5-23F01C818796}"/>
              </a:ext>
            </a:extLst>
          </p:cNvPr>
          <p:cNvSpPr>
            <a:spLocks noGrp="1"/>
          </p:cNvSpPr>
          <p:nvPr>
            <p:ph type="subTitle" idx="1"/>
          </p:nvPr>
        </p:nvSpPr>
        <p:spPr/>
        <p:txBody>
          <a:bodyPr>
            <a:normAutofit lnSpcReduction="10000"/>
          </a:bodyPr>
          <a:lstStyle/>
          <a:p>
            <a:r>
              <a:rPr lang="en-GB" dirty="0">
                <a:solidFill>
                  <a:schemeClr val="bg1"/>
                </a:solidFill>
              </a:rPr>
              <a:t>Michos K. Dimitrios</a:t>
            </a:r>
            <a:r>
              <a:rPr lang="el-GR" dirty="0">
                <a:solidFill>
                  <a:schemeClr val="bg1"/>
                </a:solidFill>
              </a:rPr>
              <a:t> – </a:t>
            </a:r>
            <a:r>
              <a:rPr lang="en-GB" dirty="0">
                <a:solidFill>
                  <a:schemeClr val="bg1"/>
                </a:solidFill>
              </a:rPr>
              <a:t>PhD dissertation</a:t>
            </a:r>
          </a:p>
          <a:p>
            <a:r>
              <a:rPr lang="en-GB" dirty="0">
                <a:solidFill>
                  <a:schemeClr val="bg1"/>
                </a:solidFill>
              </a:rPr>
              <a:t>ENERGY METEOROLOGY</a:t>
            </a:r>
          </a:p>
          <a:p>
            <a:r>
              <a:rPr lang="en-GB" dirty="0">
                <a:solidFill>
                  <a:schemeClr val="bg1"/>
                </a:solidFill>
              </a:rPr>
              <a:t>Nadia Kairaktidi</a:t>
            </a:r>
          </a:p>
          <a:p>
            <a:r>
              <a:rPr lang="en-GB" dirty="0">
                <a:solidFill>
                  <a:schemeClr val="bg1"/>
                </a:solidFill>
              </a:rPr>
              <a:t>1068622</a:t>
            </a:r>
          </a:p>
        </p:txBody>
      </p:sp>
    </p:spTree>
    <p:extLst>
      <p:ext uri="{BB962C8B-B14F-4D97-AF65-F5344CB8AC3E}">
        <p14:creationId xmlns:p14="http://schemas.microsoft.com/office/powerpoint/2010/main" val="85221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B54DF009-C71E-022B-5EB8-A132DA2E113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D73283-56BC-D0E3-FFB5-EE59EF3A1C25}"/>
              </a:ext>
            </a:extLst>
          </p:cNvPr>
          <p:cNvSpPr txBox="1"/>
          <p:nvPr/>
        </p:nvSpPr>
        <p:spPr>
          <a:xfrm>
            <a:off x="160421" y="296597"/>
            <a:ext cx="6096000" cy="461665"/>
          </a:xfrm>
          <a:prstGeom prst="rect">
            <a:avLst/>
          </a:prstGeom>
          <a:noFill/>
        </p:spPr>
        <p:txBody>
          <a:bodyPr wrap="square">
            <a:spAutoFit/>
          </a:bodyPr>
          <a:lstStyle/>
          <a:p>
            <a:r>
              <a:rPr lang="en-GB" sz="2400" b="1" dirty="0"/>
              <a:t>3. Modeling different flow types</a:t>
            </a:r>
          </a:p>
        </p:txBody>
      </p:sp>
      <p:sp>
        <p:nvSpPr>
          <p:cNvPr id="4" name="TextBox 3">
            <a:extLst>
              <a:ext uri="{FF2B5EF4-FFF2-40B4-BE49-F238E27FC236}">
                <a16:creationId xmlns:a16="http://schemas.microsoft.com/office/drawing/2014/main" id="{E10DA602-91CF-6C18-5B44-B0AB537F378F}"/>
              </a:ext>
            </a:extLst>
          </p:cNvPr>
          <p:cNvSpPr txBox="1"/>
          <p:nvPr/>
        </p:nvSpPr>
        <p:spPr>
          <a:xfrm>
            <a:off x="160421" y="758262"/>
            <a:ext cx="11710737" cy="5324535"/>
          </a:xfrm>
          <a:prstGeom prst="rect">
            <a:avLst/>
          </a:prstGeom>
          <a:noFill/>
        </p:spPr>
        <p:txBody>
          <a:bodyPr wrap="square">
            <a:spAutoFit/>
          </a:bodyPr>
          <a:lstStyle/>
          <a:p>
            <a:pPr algn="just">
              <a:buNone/>
            </a:pPr>
            <a:r>
              <a:rPr lang="en-GB" sz="2000" dirty="0"/>
              <a:t>The Navier-Stokes equations, which govern the conservation equations, are complex and nonlinear, with analytical solutions only possible for simple geometries and fully developed flows. Therefore, numerical methods are commonly used. Simplifications reduce computational effort and are applied to different flow types. Complex phenomena like turbulence and multiphase flows often require semi-empirical models, which introduce errors that must be managed.</a:t>
            </a:r>
          </a:p>
          <a:p>
            <a:pPr algn="just">
              <a:buNone/>
            </a:pPr>
            <a:r>
              <a:rPr lang="en-GB" sz="2000" dirty="0"/>
              <a:t>For gases like air, treated as ideal under many conditions, the equation of state connects temperature, volume, and pressure. Understanding whether a fluid is compressible or incompressible helps select the right model:</a:t>
            </a:r>
          </a:p>
          <a:p>
            <a:pPr algn="just">
              <a:buNone/>
            </a:pPr>
            <a:endParaRPr lang="en-GB" sz="2000" dirty="0"/>
          </a:p>
          <a:p>
            <a:pPr algn="just">
              <a:buFont typeface="Arial" panose="020B0604020202020204" pitchFamily="34" charset="0"/>
              <a:buChar char="•"/>
            </a:pPr>
            <a:r>
              <a:rPr lang="en-GB" sz="2000" b="1" dirty="0"/>
              <a:t> Compressible flows:</a:t>
            </a:r>
            <a:r>
              <a:rPr lang="en-GB" sz="2000" dirty="0"/>
              <a:t> Density varies significantly with pressure and temperature, typical for high-speed gases or large pressure changes. The Ideal Gas Law is commonly used, with more accurate models like the Van der Waals equation applied under extreme conditions:</a:t>
            </a:r>
          </a:p>
          <a:p>
            <a:pPr algn="just"/>
            <a:r>
              <a:rPr lang="en-GB" sz="2000" dirty="0"/>
              <a:t>where a,b are Van der Waals constants.</a:t>
            </a:r>
          </a:p>
          <a:p>
            <a:pPr algn="just"/>
            <a:endParaRPr lang="en-GB" sz="2000" dirty="0"/>
          </a:p>
          <a:p>
            <a:pPr algn="just"/>
            <a:endParaRPr lang="en-GB" sz="2000" dirty="0"/>
          </a:p>
          <a:p>
            <a:pPr algn="just">
              <a:buFont typeface="Arial" panose="020B0604020202020204" pitchFamily="34" charset="0"/>
              <a:buChar char="•"/>
            </a:pPr>
            <a:r>
              <a:rPr lang="en-GB" sz="2000" b="1" dirty="0"/>
              <a:t> Incompressible flows:</a:t>
            </a:r>
            <a:r>
              <a:rPr lang="en-GB" sz="2000" dirty="0"/>
              <a:t> Density remains nearly constant despite pressure changes, simplifying analysis. This applies mainly to liquids and low-speed gases. Pressure variation under gravity is described by:</a:t>
            </a:r>
          </a:p>
        </p:txBody>
      </p:sp>
      <p:pic>
        <p:nvPicPr>
          <p:cNvPr id="6" name="Picture 5">
            <a:extLst>
              <a:ext uri="{FF2B5EF4-FFF2-40B4-BE49-F238E27FC236}">
                <a16:creationId xmlns:a16="http://schemas.microsoft.com/office/drawing/2014/main" id="{86B536F2-0E96-5C29-41D7-3AE6D1047FD5}"/>
              </a:ext>
            </a:extLst>
          </p:cNvPr>
          <p:cNvPicPr>
            <a:picLocks noChangeAspect="1"/>
          </p:cNvPicPr>
          <p:nvPr/>
        </p:nvPicPr>
        <p:blipFill>
          <a:blip r:embed="rId2"/>
          <a:stretch>
            <a:fillRect/>
          </a:stretch>
        </p:blipFill>
        <p:spPr>
          <a:xfrm>
            <a:off x="7299262" y="4299284"/>
            <a:ext cx="3500913" cy="737937"/>
          </a:xfrm>
          <a:prstGeom prst="rect">
            <a:avLst/>
          </a:prstGeom>
        </p:spPr>
      </p:pic>
      <p:pic>
        <p:nvPicPr>
          <p:cNvPr id="8" name="Picture 7">
            <a:extLst>
              <a:ext uri="{FF2B5EF4-FFF2-40B4-BE49-F238E27FC236}">
                <a16:creationId xmlns:a16="http://schemas.microsoft.com/office/drawing/2014/main" id="{6C4FDFD4-561D-E2EB-55D4-C7F3CEFCDB88}"/>
              </a:ext>
            </a:extLst>
          </p:cNvPr>
          <p:cNvPicPr>
            <a:picLocks noChangeAspect="1"/>
          </p:cNvPicPr>
          <p:nvPr/>
        </p:nvPicPr>
        <p:blipFill>
          <a:blip r:embed="rId3"/>
          <a:stretch>
            <a:fillRect/>
          </a:stretch>
        </p:blipFill>
        <p:spPr>
          <a:xfrm>
            <a:off x="4892738" y="6099738"/>
            <a:ext cx="2406524" cy="546018"/>
          </a:xfrm>
          <a:prstGeom prst="rect">
            <a:avLst/>
          </a:prstGeom>
        </p:spPr>
      </p:pic>
    </p:spTree>
    <p:extLst>
      <p:ext uri="{BB962C8B-B14F-4D97-AF65-F5344CB8AC3E}">
        <p14:creationId xmlns:p14="http://schemas.microsoft.com/office/powerpoint/2010/main" val="2679603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44DA54EB-7126-9AE9-7D55-65F1BE1344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D91DD8-F1A9-3C7E-CE3C-305F85A73BC6}"/>
              </a:ext>
            </a:extLst>
          </p:cNvPr>
          <p:cNvSpPr txBox="1"/>
          <p:nvPr/>
        </p:nvSpPr>
        <p:spPr>
          <a:xfrm>
            <a:off x="112295" y="342541"/>
            <a:ext cx="7090610" cy="400110"/>
          </a:xfrm>
          <a:prstGeom prst="rect">
            <a:avLst/>
          </a:prstGeom>
          <a:noFill/>
        </p:spPr>
        <p:txBody>
          <a:bodyPr wrap="square">
            <a:spAutoFit/>
          </a:bodyPr>
          <a:lstStyle/>
          <a:p>
            <a:pPr algn="just"/>
            <a:r>
              <a:rPr lang="en-GB" sz="2000" b="1" dirty="0"/>
              <a:t>Boundary Layer Approximation</a:t>
            </a:r>
          </a:p>
        </p:txBody>
      </p:sp>
      <p:sp>
        <p:nvSpPr>
          <p:cNvPr id="4" name="TextBox 3">
            <a:extLst>
              <a:ext uri="{FF2B5EF4-FFF2-40B4-BE49-F238E27FC236}">
                <a16:creationId xmlns:a16="http://schemas.microsoft.com/office/drawing/2014/main" id="{07225D10-CFFE-01C4-1C3F-FDC9F07937E3}"/>
              </a:ext>
            </a:extLst>
          </p:cNvPr>
          <p:cNvSpPr txBox="1"/>
          <p:nvPr/>
        </p:nvSpPr>
        <p:spPr>
          <a:xfrm>
            <a:off x="176463" y="935156"/>
            <a:ext cx="11839073" cy="1323439"/>
          </a:xfrm>
          <a:prstGeom prst="rect">
            <a:avLst/>
          </a:prstGeom>
          <a:noFill/>
        </p:spPr>
        <p:txBody>
          <a:bodyPr wrap="square">
            <a:spAutoFit/>
          </a:bodyPr>
          <a:lstStyle/>
          <a:p>
            <a:pPr algn="just"/>
            <a:r>
              <a:rPr lang="en-GB" sz="2000" dirty="0"/>
              <a:t>The boundary layer approximation is a significant simplification of the Navier-Stokes equations, applied to flows where one direction is dominant and the geometry changes gradually. This scenario is common in flows through channels, over flat plates, or around mildly curved surfaces. The approximation is based on the following key assumptions:</a:t>
            </a:r>
          </a:p>
        </p:txBody>
      </p:sp>
      <p:sp>
        <p:nvSpPr>
          <p:cNvPr id="5" name="Rectangle 1">
            <a:extLst>
              <a:ext uri="{FF2B5EF4-FFF2-40B4-BE49-F238E27FC236}">
                <a16:creationId xmlns:a16="http://schemas.microsoft.com/office/drawing/2014/main" id="{68EACDA2-684C-C634-AB78-B092F1CAAE25}"/>
              </a:ext>
            </a:extLst>
          </p:cNvPr>
          <p:cNvSpPr>
            <a:spLocks noChangeArrowheads="1"/>
          </p:cNvSpPr>
          <p:nvPr/>
        </p:nvSpPr>
        <p:spPr bwMode="auto">
          <a:xfrm>
            <a:off x="176464" y="2451100"/>
            <a:ext cx="1183907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Negligible Diffusive Transport:</a:t>
            </a:r>
            <a:r>
              <a:rPr kumimoji="0" lang="en-US" altLang="en-US" sz="1800" b="0" i="0" u="none" strike="noStrike" cap="none" normalizeH="0" baseline="0" dirty="0">
                <a:ln>
                  <a:noFill/>
                </a:ln>
                <a:solidFill>
                  <a:schemeClr val="tx1"/>
                </a:solidFill>
                <a:effectLst/>
                <a:latin typeface="Arial" panose="020B0604020202020204" pitchFamily="34" charset="0"/>
              </a:rPr>
              <a:t> Momentum diffusion (viscous effects) along the main flow direction is much smaller than convection, so viscous forces there can be ignored compared to inertial forces.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Dominant Velocity Component:</a:t>
            </a:r>
            <a:r>
              <a:rPr kumimoji="0" lang="en-US" altLang="en-US" sz="1800" b="0" i="0" u="none" strike="noStrike" cap="none" normalizeH="0" baseline="0" dirty="0">
                <a:ln>
                  <a:noFill/>
                </a:ln>
                <a:solidFill>
                  <a:schemeClr val="tx1"/>
                </a:solidFill>
                <a:effectLst/>
                <a:latin typeface="Arial" panose="020B0604020202020204" pitchFamily="34" charset="0"/>
              </a:rPr>
              <a:t> The velocity along the primary flow direction is much larger than perpendicular components, meaning flow behavior is mainly influenced by changes in this direction.</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Small Pressure Gradient Normal to Flow:</a:t>
            </a:r>
            <a:r>
              <a:rPr kumimoji="0" lang="en-US" altLang="en-US" sz="1800" b="0" i="0" u="none" strike="noStrike" cap="none" normalizeH="0" baseline="0" dirty="0">
                <a:ln>
                  <a:noFill/>
                </a:ln>
                <a:solidFill>
                  <a:schemeClr val="tx1"/>
                </a:solidFill>
                <a:effectLst/>
                <a:latin typeface="Arial" panose="020B0604020202020204" pitchFamily="34" charset="0"/>
              </a:rPr>
              <a:t> Pressure variation perpendicular to the main flow is minimal and can be considered negligible compared to variations along the flow direction.</a:t>
            </a:r>
          </a:p>
        </p:txBody>
      </p:sp>
      <p:sp>
        <p:nvSpPr>
          <p:cNvPr id="7" name="TextBox 6">
            <a:extLst>
              <a:ext uri="{FF2B5EF4-FFF2-40B4-BE49-F238E27FC236}">
                <a16:creationId xmlns:a16="http://schemas.microsoft.com/office/drawing/2014/main" id="{63EFDE9C-A2F7-A6F3-D4DF-4E298C75AF72}"/>
              </a:ext>
            </a:extLst>
          </p:cNvPr>
          <p:cNvSpPr txBox="1"/>
          <p:nvPr/>
        </p:nvSpPr>
        <p:spPr>
          <a:xfrm>
            <a:off x="176465" y="4951929"/>
            <a:ext cx="11839071" cy="1631216"/>
          </a:xfrm>
          <a:prstGeom prst="rect">
            <a:avLst/>
          </a:prstGeom>
          <a:noFill/>
        </p:spPr>
        <p:txBody>
          <a:bodyPr wrap="square">
            <a:spAutoFit/>
          </a:bodyPr>
          <a:lstStyle/>
          <a:p>
            <a:pPr algn="just">
              <a:buNone/>
            </a:pPr>
            <a:r>
              <a:rPr lang="en-GB" sz="2000" dirty="0"/>
              <a:t>With these assumptions, the </a:t>
            </a:r>
            <a:r>
              <a:rPr lang="en-GB" sz="2000" b="1" dirty="0"/>
              <a:t>boundary layer equations</a:t>
            </a:r>
            <a:r>
              <a:rPr lang="el-GR" sz="2000" b="1" dirty="0"/>
              <a:t> - </a:t>
            </a:r>
            <a:r>
              <a:rPr lang="en-GB" sz="2000" dirty="0"/>
              <a:t>simplified forms of the Navier-Stokes equations</a:t>
            </a:r>
            <a:r>
              <a:rPr lang="el-GR" sz="2000" dirty="0"/>
              <a:t> - </a:t>
            </a:r>
            <a:r>
              <a:rPr lang="en-GB" sz="2000" dirty="0"/>
              <a:t>can be derived. They focus on the dominant flow direction while accounting for viscosity normal to the flow.</a:t>
            </a:r>
            <a:r>
              <a:rPr lang="el-GR" sz="2000" dirty="0"/>
              <a:t> </a:t>
            </a:r>
            <a:r>
              <a:rPr lang="en-GB" sz="2000" dirty="0"/>
              <a:t>In complex terrains, the strict assumptions of boundary layer theory may not fully hold. However, the approximation can still be applied in specific regions or sub-areas where conditions are suitable, offering useful insights and simplifying simulations.</a:t>
            </a:r>
          </a:p>
        </p:txBody>
      </p:sp>
    </p:spTree>
    <p:extLst>
      <p:ext uri="{BB962C8B-B14F-4D97-AF65-F5344CB8AC3E}">
        <p14:creationId xmlns:p14="http://schemas.microsoft.com/office/powerpoint/2010/main" val="15026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1A7B7628-B7E5-0697-7D94-23FB715F70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F37D31-8496-7B0B-8AD8-4ECF590DC922}"/>
              </a:ext>
            </a:extLst>
          </p:cNvPr>
          <p:cNvSpPr txBox="1"/>
          <p:nvPr/>
        </p:nvSpPr>
        <p:spPr>
          <a:xfrm>
            <a:off x="128337" y="216966"/>
            <a:ext cx="6096000" cy="430887"/>
          </a:xfrm>
          <a:prstGeom prst="rect">
            <a:avLst/>
          </a:prstGeom>
          <a:noFill/>
        </p:spPr>
        <p:txBody>
          <a:bodyPr wrap="square">
            <a:spAutoFit/>
          </a:bodyPr>
          <a:lstStyle/>
          <a:p>
            <a:r>
              <a:rPr lang="el-GR" sz="2200" b="1" dirty="0"/>
              <a:t>3.2 </a:t>
            </a:r>
            <a:r>
              <a:rPr lang="en-GB" sz="2200" b="1" dirty="0"/>
              <a:t>Flows and Partial Differential Equations</a:t>
            </a:r>
          </a:p>
        </p:txBody>
      </p:sp>
      <p:sp>
        <p:nvSpPr>
          <p:cNvPr id="4" name="TextBox 3">
            <a:extLst>
              <a:ext uri="{FF2B5EF4-FFF2-40B4-BE49-F238E27FC236}">
                <a16:creationId xmlns:a16="http://schemas.microsoft.com/office/drawing/2014/main" id="{D831BAF2-8299-B640-F8F6-C1795D83D83C}"/>
              </a:ext>
            </a:extLst>
          </p:cNvPr>
          <p:cNvSpPr txBox="1"/>
          <p:nvPr/>
        </p:nvSpPr>
        <p:spPr>
          <a:xfrm>
            <a:off x="128337" y="823805"/>
            <a:ext cx="11790947" cy="3785652"/>
          </a:xfrm>
          <a:prstGeom prst="rect">
            <a:avLst/>
          </a:prstGeom>
          <a:noFill/>
        </p:spPr>
        <p:txBody>
          <a:bodyPr wrap="square">
            <a:spAutoFit/>
          </a:bodyPr>
          <a:lstStyle/>
          <a:p>
            <a:pPr algn="just">
              <a:buNone/>
            </a:pPr>
            <a:r>
              <a:rPr lang="en-GB" sz="2000" dirty="0"/>
              <a:t>Understanding airflow is essential in wind energy, especially around wind turbines, over complex terrain, and within wind farms (WFs). These flows are described by </a:t>
            </a:r>
            <a:r>
              <a:rPr lang="en-GB" sz="2000" b="1" dirty="0"/>
              <a:t>partial differential equations (PDEs)</a:t>
            </a:r>
            <a:r>
              <a:rPr lang="en-GB" sz="2000" dirty="0"/>
              <a:t>, which model how velocity, pressure, and temperature change over space and time. Classifying PDEs helps predict fluid behaviour and improve designs. They are grouped into three types based on how information propagates:</a:t>
            </a:r>
          </a:p>
          <a:p>
            <a:pPr algn="just">
              <a:buNone/>
            </a:pPr>
            <a:endParaRPr lang="en-GB" sz="2000" dirty="0"/>
          </a:p>
          <a:p>
            <a:pPr algn="just">
              <a:buFont typeface="Arial" panose="020B0604020202020204" pitchFamily="34" charset="0"/>
              <a:buChar char="•"/>
            </a:pPr>
            <a:r>
              <a:rPr lang="en-GB" sz="2000" b="1" dirty="0"/>
              <a:t>  Elliptic</a:t>
            </a:r>
            <a:endParaRPr lang="en-GB" sz="2000" dirty="0"/>
          </a:p>
          <a:p>
            <a:pPr algn="just">
              <a:buFont typeface="Arial" panose="020B0604020202020204" pitchFamily="34" charset="0"/>
              <a:buChar char="•"/>
            </a:pPr>
            <a:r>
              <a:rPr lang="en-GB" sz="2000" b="1" dirty="0"/>
              <a:t>  Parabolic</a:t>
            </a:r>
            <a:endParaRPr lang="en-GB" sz="2000" dirty="0"/>
          </a:p>
          <a:p>
            <a:pPr algn="just">
              <a:buFont typeface="Arial" panose="020B0604020202020204" pitchFamily="34" charset="0"/>
              <a:buChar char="•"/>
            </a:pPr>
            <a:r>
              <a:rPr lang="en-GB" sz="2000" b="1" dirty="0"/>
              <a:t>  Hyperbolic</a:t>
            </a:r>
          </a:p>
          <a:p>
            <a:pPr algn="just"/>
            <a:br>
              <a:rPr lang="en-GB" sz="2000" dirty="0"/>
            </a:br>
            <a:r>
              <a:rPr lang="en-GB" sz="2000" dirty="0"/>
              <a:t>Each type represents different physical phenomena and requires specific solution methods. This understanding is key for optimizing wind turbine performance and other engineering applications.</a:t>
            </a:r>
          </a:p>
        </p:txBody>
      </p:sp>
    </p:spTree>
    <p:extLst>
      <p:ext uri="{BB962C8B-B14F-4D97-AF65-F5344CB8AC3E}">
        <p14:creationId xmlns:p14="http://schemas.microsoft.com/office/powerpoint/2010/main" val="3248826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1964585D-2853-EC23-68F4-41C88EF10E6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9543E0A-F1AD-63C1-BC64-F4E1A2010E42}"/>
              </a:ext>
            </a:extLst>
          </p:cNvPr>
          <p:cNvSpPr txBox="1"/>
          <p:nvPr/>
        </p:nvSpPr>
        <p:spPr>
          <a:xfrm>
            <a:off x="128337" y="216966"/>
            <a:ext cx="6096000" cy="430887"/>
          </a:xfrm>
          <a:prstGeom prst="rect">
            <a:avLst/>
          </a:prstGeom>
          <a:noFill/>
        </p:spPr>
        <p:txBody>
          <a:bodyPr wrap="square">
            <a:spAutoFit/>
          </a:bodyPr>
          <a:lstStyle/>
          <a:p>
            <a:r>
              <a:rPr lang="en-GB" sz="2200" b="1"/>
              <a:t>Elliptic Equations</a:t>
            </a:r>
            <a:endParaRPr lang="en-GB" sz="2200" b="1" dirty="0"/>
          </a:p>
        </p:txBody>
      </p:sp>
      <p:sp>
        <p:nvSpPr>
          <p:cNvPr id="6" name="TextBox 5">
            <a:extLst>
              <a:ext uri="{FF2B5EF4-FFF2-40B4-BE49-F238E27FC236}">
                <a16:creationId xmlns:a16="http://schemas.microsoft.com/office/drawing/2014/main" id="{396FEE3D-991B-8FC1-A1A6-3510E086F5B0}"/>
              </a:ext>
            </a:extLst>
          </p:cNvPr>
          <p:cNvSpPr txBox="1"/>
          <p:nvPr/>
        </p:nvSpPr>
        <p:spPr>
          <a:xfrm>
            <a:off x="128337" y="755354"/>
            <a:ext cx="11806989" cy="5632311"/>
          </a:xfrm>
          <a:prstGeom prst="rect">
            <a:avLst/>
          </a:prstGeom>
          <a:noFill/>
        </p:spPr>
        <p:txBody>
          <a:bodyPr wrap="square">
            <a:spAutoFit/>
          </a:bodyPr>
          <a:lstStyle/>
          <a:p>
            <a:pPr algn="just">
              <a:buNone/>
            </a:pPr>
            <a:r>
              <a:rPr lang="en-GB" sz="2000" b="1" dirty="0"/>
              <a:t>Elliptic equations</a:t>
            </a:r>
            <a:r>
              <a:rPr lang="en-GB" sz="2000" dirty="0"/>
              <a:t> describe </a:t>
            </a:r>
            <a:r>
              <a:rPr lang="en-GB" sz="2000" b="1" dirty="0"/>
              <a:t>steady-state flows - </a:t>
            </a:r>
            <a:r>
              <a:rPr lang="en-GB" sz="2000" dirty="0"/>
              <a:t>situations where air properties don't change over time. This is especially useful in wind energy, where assuming steady flow simplifies the analysis of wind turbines and wind farms (WFs).</a:t>
            </a:r>
          </a:p>
          <a:p>
            <a:pPr algn="just">
              <a:buNone/>
            </a:pPr>
            <a:r>
              <a:rPr lang="en-GB" sz="2000" dirty="0"/>
              <a:t>For example, airflow around a turbine blade can be modeled using the </a:t>
            </a:r>
            <a:r>
              <a:rPr lang="en-GB" sz="2000" b="1" dirty="0"/>
              <a:t>Laplace equation</a:t>
            </a:r>
            <a:r>
              <a:rPr lang="en-GB" sz="2000" dirty="0"/>
              <a:t>:</a:t>
            </a:r>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r>
              <a:rPr lang="en-GB" sz="2000" dirty="0"/>
              <a:t>where ϕ is the velocity potential.</a:t>
            </a:r>
          </a:p>
          <a:p>
            <a:pPr algn="just">
              <a:buNone/>
            </a:pPr>
            <a:endParaRPr lang="en-GB" sz="2000" dirty="0"/>
          </a:p>
          <a:p>
            <a:pPr algn="just">
              <a:buNone/>
            </a:pPr>
            <a:r>
              <a:rPr lang="en-GB" sz="2000" dirty="0"/>
              <a:t>This helps predict smooth, stable flow around blades, ensuring efficient turbine operation.</a:t>
            </a:r>
          </a:p>
          <a:p>
            <a:pPr algn="just">
              <a:buNone/>
            </a:pPr>
            <a:r>
              <a:rPr lang="en-GB" sz="2000" dirty="0"/>
              <a:t>In WFs, elliptic equations help analyze how turbines interact, guiding optimal placement to </a:t>
            </a:r>
            <a:r>
              <a:rPr lang="en-GB" sz="2000" b="1" dirty="0"/>
              <a:t>minimize wake effects</a:t>
            </a:r>
            <a:r>
              <a:rPr lang="en-GB" sz="2000" dirty="0"/>
              <a:t> and </a:t>
            </a:r>
            <a:r>
              <a:rPr lang="en-GB" sz="2000" b="1" dirty="0"/>
              <a:t>maximize energy output</a:t>
            </a:r>
            <a:r>
              <a:rPr lang="en-GB" sz="2000" dirty="0"/>
              <a:t>.</a:t>
            </a:r>
          </a:p>
          <a:p>
            <a:pPr algn="just">
              <a:buNone/>
            </a:pPr>
            <a:r>
              <a:rPr lang="en-GB" sz="2000" dirty="0"/>
              <a:t>They are also useful in modeling steady wind over complex terrain, such as hills, where airflow follows land contours which is important for effective turbine siting.</a:t>
            </a:r>
          </a:p>
          <a:p>
            <a:pPr algn="just"/>
            <a:r>
              <a:rPr lang="en-GB" sz="2000" dirty="0"/>
              <a:t>Beyond wind energy, elliptic PDEs apply in </a:t>
            </a:r>
            <a:r>
              <a:rPr lang="en-GB" sz="2000" b="1" dirty="0"/>
              <a:t>electrostatics</a:t>
            </a:r>
            <a:r>
              <a:rPr lang="en-GB" sz="2000" dirty="0"/>
              <a:t> (electric potential) and </a:t>
            </a:r>
            <a:r>
              <a:rPr lang="en-GB" sz="2000" b="1" dirty="0"/>
              <a:t>heat conduction</a:t>
            </a:r>
            <a:r>
              <a:rPr lang="en-GB" sz="2000" dirty="0"/>
              <a:t> (steady-state temperature distribution).</a:t>
            </a:r>
          </a:p>
        </p:txBody>
      </p:sp>
      <p:pic>
        <p:nvPicPr>
          <p:cNvPr id="8" name="Picture 7">
            <a:extLst>
              <a:ext uri="{FF2B5EF4-FFF2-40B4-BE49-F238E27FC236}">
                <a16:creationId xmlns:a16="http://schemas.microsoft.com/office/drawing/2014/main" id="{6063AF05-E75D-4F6B-FB3D-3011B048CBC6}"/>
              </a:ext>
            </a:extLst>
          </p:cNvPr>
          <p:cNvPicPr>
            <a:picLocks noChangeAspect="1"/>
          </p:cNvPicPr>
          <p:nvPr/>
        </p:nvPicPr>
        <p:blipFill>
          <a:blip r:embed="rId2"/>
          <a:stretch>
            <a:fillRect/>
          </a:stretch>
        </p:blipFill>
        <p:spPr>
          <a:xfrm>
            <a:off x="5331214" y="2537293"/>
            <a:ext cx="1401233" cy="546823"/>
          </a:xfrm>
          <a:prstGeom prst="rect">
            <a:avLst/>
          </a:prstGeom>
        </p:spPr>
      </p:pic>
    </p:spTree>
    <p:extLst>
      <p:ext uri="{BB962C8B-B14F-4D97-AF65-F5344CB8AC3E}">
        <p14:creationId xmlns:p14="http://schemas.microsoft.com/office/powerpoint/2010/main" val="202148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77F0CBF9-EF38-9505-3C7E-10AB8DA84D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E0EE54-A5DC-3CD1-63DA-C0483025DB40}"/>
              </a:ext>
            </a:extLst>
          </p:cNvPr>
          <p:cNvSpPr txBox="1"/>
          <p:nvPr/>
        </p:nvSpPr>
        <p:spPr>
          <a:xfrm>
            <a:off x="128337" y="216966"/>
            <a:ext cx="6096000" cy="430887"/>
          </a:xfrm>
          <a:prstGeom prst="rect">
            <a:avLst/>
          </a:prstGeom>
          <a:noFill/>
        </p:spPr>
        <p:txBody>
          <a:bodyPr wrap="square">
            <a:spAutoFit/>
          </a:bodyPr>
          <a:lstStyle/>
          <a:p>
            <a:r>
              <a:rPr lang="en-GB" sz="2200" b="1" dirty="0"/>
              <a:t>Parabolic Equations</a:t>
            </a:r>
          </a:p>
        </p:txBody>
      </p:sp>
      <p:sp>
        <p:nvSpPr>
          <p:cNvPr id="6" name="TextBox 5">
            <a:extLst>
              <a:ext uri="{FF2B5EF4-FFF2-40B4-BE49-F238E27FC236}">
                <a16:creationId xmlns:a16="http://schemas.microsoft.com/office/drawing/2014/main" id="{9EC6D9BC-A4D3-387A-5CA6-F193BA374BDD}"/>
              </a:ext>
            </a:extLst>
          </p:cNvPr>
          <p:cNvSpPr txBox="1"/>
          <p:nvPr/>
        </p:nvSpPr>
        <p:spPr>
          <a:xfrm>
            <a:off x="128337" y="755354"/>
            <a:ext cx="11806989" cy="5940088"/>
          </a:xfrm>
          <a:prstGeom prst="rect">
            <a:avLst/>
          </a:prstGeom>
          <a:noFill/>
        </p:spPr>
        <p:txBody>
          <a:bodyPr wrap="square">
            <a:spAutoFit/>
          </a:bodyPr>
          <a:lstStyle/>
          <a:p>
            <a:pPr algn="just">
              <a:buNone/>
            </a:pPr>
            <a:r>
              <a:rPr lang="en-GB" sz="2000" b="1" dirty="0"/>
              <a:t>Parabolic equations</a:t>
            </a:r>
            <a:r>
              <a:rPr lang="en-GB" sz="2000" dirty="0"/>
              <a:t> describe processes that </a:t>
            </a:r>
            <a:r>
              <a:rPr lang="en-GB" sz="2000" b="1" dirty="0"/>
              <a:t>evolve over time</a:t>
            </a:r>
            <a:r>
              <a:rPr lang="en-GB" sz="2000" dirty="0"/>
              <a:t> and are influenced by earlier conditions. They’re ideal for flows with a dominant direction and gradual changes - like wind moving over complex terrain.</a:t>
            </a:r>
          </a:p>
          <a:p>
            <a:pPr algn="just">
              <a:buNone/>
            </a:pPr>
            <a:r>
              <a:rPr lang="en-GB" sz="2000" dirty="0"/>
              <a:t>An example is the </a:t>
            </a:r>
            <a:r>
              <a:rPr lang="en-GB" sz="2000" b="1" dirty="0"/>
              <a:t>heat equation</a:t>
            </a:r>
            <a:r>
              <a:rPr lang="en-GB" sz="2000" dirty="0"/>
              <a:t>:</a:t>
            </a:r>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r>
              <a:rPr lang="en-GB" sz="2000" dirty="0"/>
              <a:t>where T is the temperature and α is the thermal diffusivity.</a:t>
            </a:r>
          </a:p>
          <a:p>
            <a:pPr algn="just">
              <a:buNone/>
            </a:pPr>
            <a:endParaRPr lang="en-GB" sz="2000" dirty="0"/>
          </a:p>
          <a:p>
            <a:pPr algn="just">
              <a:buNone/>
            </a:pPr>
            <a:r>
              <a:rPr lang="en-GB" sz="2000" dirty="0"/>
              <a:t>In </a:t>
            </a:r>
            <a:r>
              <a:rPr lang="en-GB" sz="2000" b="1" dirty="0"/>
              <a:t>WFs</a:t>
            </a:r>
            <a:r>
              <a:rPr lang="en-GB" sz="2000" dirty="0"/>
              <a:t>, parabolic equations model how the </a:t>
            </a:r>
            <a:r>
              <a:rPr lang="en-GB" sz="2000" b="1" dirty="0"/>
              <a:t>boundary layer </a:t>
            </a:r>
            <a:r>
              <a:rPr lang="en-GB" sz="2000" dirty="0"/>
              <a:t>interacts with the ground and turbines. This is essential for predicting how turbulence grows and affects downstream turbines, helping improve turbine layout and efficiency.</a:t>
            </a:r>
          </a:p>
          <a:p>
            <a:pPr algn="just">
              <a:buNone/>
            </a:pPr>
            <a:r>
              <a:rPr lang="en-GB" sz="2000" dirty="0"/>
              <a:t>They also apply to </a:t>
            </a:r>
            <a:r>
              <a:rPr lang="en-GB" sz="2000" b="1" dirty="0"/>
              <a:t>wind turbine blades</a:t>
            </a:r>
            <a:r>
              <a:rPr lang="en-GB" sz="2000" dirty="0"/>
              <a:t>, where the boundary layer thickens along the surface, impacting drag and energy capture. The </a:t>
            </a:r>
            <a:r>
              <a:rPr lang="en-GB" sz="2000" b="1" dirty="0"/>
              <a:t>boundary layer approximation</a:t>
            </a:r>
            <a:r>
              <a:rPr lang="en-GB" sz="2000" dirty="0"/>
              <a:t>, a simplified parabolic form of the Navier-Stokes equations, helps optimize blade design.</a:t>
            </a:r>
          </a:p>
          <a:p>
            <a:pPr algn="just"/>
            <a:r>
              <a:rPr lang="en-GB" sz="2000" dirty="0"/>
              <a:t>Beyond wind energy, parabolic PDEs are used in </a:t>
            </a:r>
            <a:r>
              <a:rPr lang="en-GB" sz="2000" b="1" dirty="0"/>
              <a:t>heat conduction</a:t>
            </a:r>
            <a:r>
              <a:rPr lang="en-GB" sz="2000" dirty="0"/>
              <a:t> and </a:t>
            </a:r>
            <a:r>
              <a:rPr lang="en-GB" sz="2000" b="1" dirty="0"/>
              <a:t>groundwater flow</a:t>
            </a:r>
            <a:r>
              <a:rPr lang="en-GB" sz="2000" dirty="0"/>
              <a:t>, modeling how temperature or water spreads over time.</a:t>
            </a:r>
          </a:p>
        </p:txBody>
      </p:sp>
      <p:pic>
        <p:nvPicPr>
          <p:cNvPr id="4" name="Picture 3">
            <a:extLst>
              <a:ext uri="{FF2B5EF4-FFF2-40B4-BE49-F238E27FC236}">
                <a16:creationId xmlns:a16="http://schemas.microsoft.com/office/drawing/2014/main" id="{E2D0BAF9-7AA9-428D-114A-BF5AD5053429}"/>
              </a:ext>
            </a:extLst>
          </p:cNvPr>
          <p:cNvPicPr>
            <a:picLocks noChangeAspect="1"/>
          </p:cNvPicPr>
          <p:nvPr/>
        </p:nvPicPr>
        <p:blipFill>
          <a:blip r:embed="rId2"/>
          <a:stretch>
            <a:fillRect/>
          </a:stretch>
        </p:blipFill>
        <p:spPr>
          <a:xfrm>
            <a:off x="5265284" y="2229852"/>
            <a:ext cx="1661432" cy="830716"/>
          </a:xfrm>
          <a:prstGeom prst="rect">
            <a:avLst/>
          </a:prstGeom>
        </p:spPr>
      </p:pic>
    </p:spTree>
    <p:extLst>
      <p:ext uri="{BB962C8B-B14F-4D97-AF65-F5344CB8AC3E}">
        <p14:creationId xmlns:p14="http://schemas.microsoft.com/office/powerpoint/2010/main" val="60839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F0102FB1-E9DD-92A9-AB72-1470A34689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668DEEB-E776-A648-6746-9E05A224152B}"/>
              </a:ext>
            </a:extLst>
          </p:cNvPr>
          <p:cNvSpPr txBox="1"/>
          <p:nvPr/>
        </p:nvSpPr>
        <p:spPr>
          <a:xfrm>
            <a:off x="128337" y="216966"/>
            <a:ext cx="6096000" cy="430887"/>
          </a:xfrm>
          <a:prstGeom prst="rect">
            <a:avLst/>
          </a:prstGeom>
          <a:noFill/>
        </p:spPr>
        <p:txBody>
          <a:bodyPr wrap="square">
            <a:spAutoFit/>
          </a:bodyPr>
          <a:lstStyle/>
          <a:p>
            <a:r>
              <a:rPr lang="en-GB" sz="2200" b="1" dirty="0"/>
              <a:t>Hyperbolic Equations</a:t>
            </a:r>
          </a:p>
        </p:txBody>
      </p:sp>
      <p:sp>
        <p:nvSpPr>
          <p:cNvPr id="6" name="TextBox 5">
            <a:extLst>
              <a:ext uri="{FF2B5EF4-FFF2-40B4-BE49-F238E27FC236}">
                <a16:creationId xmlns:a16="http://schemas.microsoft.com/office/drawing/2014/main" id="{A604C509-1BB4-1600-96BF-16B97C24F2BA}"/>
              </a:ext>
            </a:extLst>
          </p:cNvPr>
          <p:cNvSpPr txBox="1"/>
          <p:nvPr/>
        </p:nvSpPr>
        <p:spPr>
          <a:xfrm>
            <a:off x="128337" y="755354"/>
            <a:ext cx="11806989" cy="4708981"/>
          </a:xfrm>
          <a:prstGeom prst="rect">
            <a:avLst/>
          </a:prstGeom>
          <a:noFill/>
        </p:spPr>
        <p:txBody>
          <a:bodyPr wrap="square">
            <a:spAutoFit/>
          </a:bodyPr>
          <a:lstStyle/>
          <a:p>
            <a:pPr algn="just">
              <a:buNone/>
            </a:pPr>
            <a:r>
              <a:rPr lang="en-GB" sz="2000" b="1" dirty="0"/>
              <a:t>Hyperbolic equations</a:t>
            </a:r>
            <a:r>
              <a:rPr lang="en-GB" sz="2000" dirty="0"/>
              <a:t> are used to model </a:t>
            </a:r>
            <a:r>
              <a:rPr lang="en-GB" sz="2000" b="1" dirty="0"/>
              <a:t>wave propagation</a:t>
            </a:r>
            <a:r>
              <a:rPr lang="en-GB" sz="2000" dirty="0"/>
              <a:t> and </a:t>
            </a:r>
            <a:r>
              <a:rPr lang="en-GB" sz="2000" b="1" dirty="0"/>
              <a:t>sudden changes</a:t>
            </a:r>
            <a:r>
              <a:rPr lang="en-GB" sz="2000" dirty="0"/>
              <a:t> in flow. In wind energy, they capture events like </a:t>
            </a:r>
            <a:r>
              <a:rPr lang="en-GB" sz="2000" b="1" dirty="0"/>
              <a:t>shock waves, gust fronts</a:t>
            </a:r>
            <a:r>
              <a:rPr lang="en-GB" sz="2000" dirty="0"/>
              <a:t>, and rapid airflow disturbances.</a:t>
            </a:r>
          </a:p>
          <a:p>
            <a:pPr algn="just">
              <a:buNone/>
            </a:pPr>
            <a:r>
              <a:rPr lang="en-GB" sz="2000" dirty="0"/>
              <a:t>In </a:t>
            </a:r>
            <a:r>
              <a:rPr lang="en-GB" sz="2000" b="1" dirty="0"/>
              <a:t>complex terrain</a:t>
            </a:r>
            <a:r>
              <a:rPr lang="en-GB" sz="2000" dirty="0"/>
              <a:t>, these equations help simulate how wind interacts with abrupt features like cliffs or ridges, creating turbulence and rapid shifts in pressure and velocity.</a:t>
            </a:r>
          </a:p>
          <a:p>
            <a:pPr algn="just">
              <a:buNone/>
            </a:pPr>
            <a:r>
              <a:rPr lang="en-GB" sz="2000" dirty="0"/>
              <a:t>For example, when a </a:t>
            </a:r>
            <a:r>
              <a:rPr lang="en-GB" sz="2000" b="1" dirty="0"/>
              <a:t>gust hits a turbine</a:t>
            </a:r>
            <a:r>
              <a:rPr lang="en-GB" sz="2000" dirty="0"/>
              <a:t>, the surrounding airflow changes quickly. Hyperbolic PDEs, such as the </a:t>
            </a:r>
            <a:r>
              <a:rPr lang="en-GB" sz="2000" b="1" dirty="0"/>
              <a:t>wave equation</a:t>
            </a:r>
            <a:r>
              <a:rPr lang="en-GB" sz="2000" dirty="0"/>
              <a:t>, help predict the turbine’s response:</a:t>
            </a:r>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endParaRPr lang="en-GB" sz="2000" dirty="0"/>
          </a:p>
          <a:p>
            <a:pPr algn="just">
              <a:buNone/>
            </a:pPr>
            <a:r>
              <a:rPr lang="en-GB" sz="2000" dirty="0"/>
              <a:t>where u is the wave field and c is the wave speed. </a:t>
            </a:r>
          </a:p>
          <a:p>
            <a:pPr algn="just">
              <a:buNone/>
            </a:pPr>
            <a:r>
              <a:rPr lang="en-GB" sz="2000" dirty="0"/>
              <a:t>This is key for designing turbines that can handle sudden wind changes.</a:t>
            </a:r>
          </a:p>
          <a:p>
            <a:pPr algn="just"/>
            <a:r>
              <a:rPr lang="en-GB" sz="2000" dirty="0"/>
              <a:t>Beyond wind energy, hyperbolic PDEs model </a:t>
            </a:r>
            <a:r>
              <a:rPr lang="en-GB" sz="2000" b="1" dirty="0"/>
              <a:t>sound, seismic, and electromagnetic waves</a:t>
            </a:r>
            <a:r>
              <a:rPr lang="en-GB" sz="2000" dirty="0"/>
              <a:t>, crucial in fields like acoustics and earthquake engineering.</a:t>
            </a:r>
          </a:p>
        </p:txBody>
      </p:sp>
      <p:pic>
        <p:nvPicPr>
          <p:cNvPr id="5" name="Picture 4">
            <a:extLst>
              <a:ext uri="{FF2B5EF4-FFF2-40B4-BE49-F238E27FC236}">
                <a16:creationId xmlns:a16="http://schemas.microsoft.com/office/drawing/2014/main" id="{7EC88490-3B0C-8280-4BC4-CC77F6AE878F}"/>
              </a:ext>
            </a:extLst>
          </p:cNvPr>
          <p:cNvPicPr>
            <a:picLocks noChangeAspect="1"/>
          </p:cNvPicPr>
          <p:nvPr/>
        </p:nvPicPr>
        <p:blipFill>
          <a:blip r:embed="rId2"/>
          <a:stretch>
            <a:fillRect/>
          </a:stretch>
        </p:blipFill>
        <p:spPr>
          <a:xfrm>
            <a:off x="5339102" y="3102631"/>
            <a:ext cx="1513796" cy="652737"/>
          </a:xfrm>
          <a:prstGeom prst="rect">
            <a:avLst/>
          </a:prstGeom>
        </p:spPr>
      </p:pic>
    </p:spTree>
    <p:extLst>
      <p:ext uri="{BB962C8B-B14F-4D97-AF65-F5344CB8AC3E}">
        <p14:creationId xmlns:p14="http://schemas.microsoft.com/office/powerpoint/2010/main" val="1379284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C4C0DC39-E321-7024-6469-7460975951D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6E0276-6372-1CC9-8697-E7163398FFEA}"/>
              </a:ext>
            </a:extLst>
          </p:cNvPr>
          <p:cNvSpPr txBox="1"/>
          <p:nvPr/>
        </p:nvSpPr>
        <p:spPr>
          <a:xfrm>
            <a:off x="168442" y="766732"/>
            <a:ext cx="11855116" cy="5324535"/>
          </a:xfrm>
          <a:prstGeom prst="rect">
            <a:avLst/>
          </a:prstGeom>
          <a:noFill/>
        </p:spPr>
        <p:txBody>
          <a:bodyPr wrap="square">
            <a:spAutoFit/>
          </a:bodyPr>
          <a:lstStyle/>
          <a:p>
            <a:pPr algn="just">
              <a:buNone/>
            </a:pPr>
            <a:r>
              <a:rPr lang="en-GB" sz="2000" dirty="0"/>
              <a:t>In real-world wind flow simulations, </a:t>
            </a:r>
            <a:r>
              <a:rPr lang="en-GB" sz="2000" b="1" dirty="0"/>
              <a:t>multiple PDE types</a:t>
            </a:r>
            <a:r>
              <a:rPr lang="en-GB" sz="2000" dirty="0"/>
              <a:t> often coexist. For example, in a </a:t>
            </a:r>
            <a:r>
              <a:rPr lang="en-GB" sz="2000" b="1" dirty="0"/>
              <a:t>wind farm</a:t>
            </a:r>
            <a:r>
              <a:rPr lang="en-GB" sz="2000" dirty="0"/>
              <a:t> over complex terrain:</a:t>
            </a:r>
          </a:p>
          <a:p>
            <a:pPr algn="just">
              <a:buNone/>
            </a:pPr>
            <a:endParaRPr lang="en-GB" sz="2000" dirty="0"/>
          </a:p>
          <a:p>
            <a:pPr algn="just">
              <a:buFont typeface="Arial" panose="020B0604020202020204" pitchFamily="34" charset="0"/>
              <a:buChar char="•"/>
            </a:pPr>
            <a:r>
              <a:rPr lang="en-GB" sz="2000" b="1" dirty="0"/>
              <a:t> Parabolic behaviour</a:t>
            </a:r>
            <a:r>
              <a:rPr lang="en-GB" sz="2000" dirty="0"/>
              <a:t> appears near surfaces (e.g., ground, turbine blades) due to </a:t>
            </a:r>
            <a:r>
              <a:rPr lang="en-GB" sz="2000" b="1" dirty="0"/>
              <a:t>viscous effects</a:t>
            </a:r>
            <a:r>
              <a:rPr lang="en-GB" sz="2000" dirty="0"/>
              <a:t>.</a:t>
            </a:r>
          </a:p>
          <a:p>
            <a:pPr algn="just">
              <a:buFont typeface="Arial" panose="020B0604020202020204" pitchFamily="34" charset="0"/>
              <a:buChar char="•"/>
            </a:pPr>
            <a:r>
              <a:rPr lang="en-GB" sz="2000" b="1" dirty="0"/>
              <a:t> Elliptic behaviour</a:t>
            </a:r>
            <a:r>
              <a:rPr lang="en-GB" sz="2000" dirty="0"/>
              <a:t> emerges in regions where the flow is more </a:t>
            </a:r>
            <a:r>
              <a:rPr lang="en-GB" sz="2000" b="1" dirty="0"/>
              <a:t>steady and uniform</a:t>
            </a:r>
            <a:r>
              <a:rPr lang="en-GB" sz="2000" dirty="0"/>
              <a:t>.</a:t>
            </a:r>
          </a:p>
          <a:p>
            <a:pPr algn="just">
              <a:buFont typeface="Arial" panose="020B0604020202020204" pitchFamily="34" charset="0"/>
              <a:buChar char="•"/>
            </a:pPr>
            <a:r>
              <a:rPr lang="en-GB" sz="2000" b="1" dirty="0"/>
              <a:t> Hyperbolic behaviour</a:t>
            </a:r>
            <a:r>
              <a:rPr lang="en-GB" sz="2000" dirty="0"/>
              <a:t> arises during </a:t>
            </a:r>
            <a:r>
              <a:rPr lang="en-GB" sz="2000" b="1" dirty="0"/>
              <a:t>sudden wind changes</a:t>
            </a:r>
            <a:r>
              <a:rPr lang="en-GB" sz="2000" dirty="0"/>
              <a:t> like gusts or turbulence.</a:t>
            </a:r>
          </a:p>
          <a:p>
            <a:pPr algn="just">
              <a:buFont typeface="Arial" panose="020B0604020202020204" pitchFamily="34" charset="0"/>
              <a:buChar char="•"/>
            </a:pPr>
            <a:endParaRPr lang="en-GB" sz="2000" dirty="0"/>
          </a:p>
          <a:p>
            <a:pPr algn="just">
              <a:buNone/>
            </a:pPr>
            <a:r>
              <a:rPr lang="en-GB" sz="2000" dirty="0"/>
              <a:t>This mix of behaviours means </a:t>
            </a:r>
            <a:r>
              <a:rPr lang="en-GB" sz="2000" b="1" dirty="0"/>
              <a:t>no single PDE type</a:t>
            </a:r>
            <a:r>
              <a:rPr lang="en-GB" sz="2000" dirty="0"/>
              <a:t> can capture the full complexity of the flow. Engineers must combine </a:t>
            </a:r>
            <a:r>
              <a:rPr lang="en-GB" sz="2000" b="1" dirty="0"/>
              <a:t>elliptic, parabolic, and hyperbolic models</a:t>
            </a:r>
            <a:r>
              <a:rPr lang="en-GB" sz="2000" dirty="0"/>
              <a:t> to design and operate wind farms effectively.</a:t>
            </a:r>
          </a:p>
          <a:p>
            <a:pPr algn="just">
              <a:buNone/>
            </a:pPr>
            <a:r>
              <a:rPr lang="en-GB" sz="2000" dirty="0"/>
              <a:t>For instance, mountainous regions may show:</a:t>
            </a:r>
          </a:p>
          <a:p>
            <a:pPr algn="just">
              <a:buNone/>
            </a:pPr>
            <a:endParaRPr lang="en-GB" sz="2000" dirty="0"/>
          </a:p>
          <a:p>
            <a:pPr algn="just">
              <a:buFont typeface="Arial" panose="020B0604020202020204" pitchFamily="34" charset="0"/>
              <a:buChar char="•"/>
            </a:pPr>
            <a:r>
              <a:rPr lang="en-GB" sz="2000" b="1" dirty="0"/>
              <a:t> Elliptic</a:t>
            </a:r>
            <a:r>
              <a:rPr lang="en-GB" sz="2000" dirty="0"/>
              <a:t> flow in sheltered valleys,</a:t>
            </a:r>
          </a:p>
          <a:p>
            <a:pPr algn="just">
              <a:buFont typeface="Arial" panose="020B0604020202020204" pitchFamily="34" charset="0"/>
              <a:buChar char="•"/>
            </a:pPr>
            <a:r>
              <a:rPr lang="en-GB" sz="2000" b="1" dirty="0"/>
              <a:t> Parabolic</a:t>
            </a:r>
            <a:r>
              <a:rPr lang="en-GB" sz="2000" dirty="0"/>
              <a:t> boundary layers on windward slopes,</a:t>
            </a:r>
          </a:p>
          <a:p>
            <a:pPr algn="just">
              <a:buFont typeface="Arial" panose="020B0604020202020204" pitchFamily="34" charset="0"/>
              <a:buChar char="•"/>
            </a:pPr>
            <a:r>
              <a:rPr lang="en-GB" sz="2000" b="1" dirty="0"/>
              <a:t> Hyperbolic</a:t>
            </a:r>
            <a:r>
              <a:rPr lang="en-GB" sz="2000" dirty="0"/>
              <a:t> effects at ridges or passes with sudden wind shifts.</a:t>
            </a:r>
          </a:p>
          <a:p>
            <a:pPr algn="just">
              <a:buFont typeface="Arial" panose="020B0604020202020204" pitchFamily="34" charset="0"/>
              <a:buChar char="•"/>
            </a:pPr>
            <a:endParaRPr lang="en-GB" sz="2000" dirty="0"/>
          </a:p>
          <a:p>
            <a:pPr algn="just">
              <a:buNone/>
            </a:pPr>
            <a:r>
              <a:rPr lang="en-GB" sz="2000" dirty="0"/>
              <a:t>Such </a:t>
            </a:r>
            <a:r>
              <a:rPr lang="en-GB" sz="2000" b="1" dirty="0"/>
              <a:t>mixed flows</a:t>
            </a:r>
            <a:r>
              <a:rPr lang="en-GB" sz="2000" dirty="0"/>
              <a:t> are also critical in </a:t>
            </a:r>
            <a:r>
              <a:rPr lang="en-GB" sz="2000" b="1" dirty="0"/>
              <a:t>environmental applications</a:t>
            </a:r>
            <a:r>
              <a:rPr lang="en-GB" sz="2000" dirty="0"/>
              <a:t>, like modeling pollutant dispersion under varying terrain and weather.</a:t>
            </a:r>
          </a:p>
        </p:txBody>
      </p:sp>
    </p:spTree>
    <p:extLst>
      <p:ext uri="{BB962C8B-B14F-4D97-AF65-F5344CB8AC3E}">
        <p14:creationId xmlns:p14="http://schemas.microsoft.com/office/powerpoint/2010/main" val="2311049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C4BF2B98-4043-47F7-7089-274ED4CC34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A65358-794E-FDD4-37E4-776A21C6425F}"/>
              </a:ext>
            </a:extLst>
          </p:cNvPr>
          <p:cNvSpPr txBox="1"/>
          <p:nvPr/>
        </p:nvSpPr>
        <p:spPr>
          <a:xfrm>
            <a:off x="160421" y="296597"/>
            <a:ext cx="6096000" cy="461665"/>
          </a:xfrm>
          <a:prstGeom prst="rect">
            <a:avLst/>
          </a:prstGeom>
          <a:noFill/>
        </p:spPr>
        <p:txBody>
          <a:bodyPr wrap="square">
            <a:spAutoFit/>
          </a:bodyPr>
          <a:lstStyle/>
          <a:p>
            <a:r>
              <a:rPr lang="en-GB" sz="2400" b="1" dirty="0"/>
              <a:t>4. Coordinate and Basis Vector Systems</a:t>
            </a:r>
          </a:p>
        </p:txBody>
      </p:sp>
      <p:sp>
        <p:nvSpPr>
          <p:cNvPr id="3" name="TextBox 2">
            <a:extLst>
              <a:ext uri="{FF2B5EF4-FFF2-40B4-BE49-F238E27FC236}">
                <a16:creationId xmlns:a16="http://schemas.microsoft.com/office/drawing/2014/main" id="{5D5C9AC7-2672-1973-115A-D93B4F6F4AD5}"/>
              </a:ext>
            </a:extLst>
          </p:cNvPr>
          <p:cNvSpPr txBox="1"/>
          <p:nvPr/>
        </p:nvSpPr>
        <p:spPr>
          <a:xfrm>
            <a:off x="160421" y="1003029"/>
            <a:ext cx="6096000" cy="430887"/>
          </a:xfrm>
          <a:prstGeom prst="rect">
            <a:avLst/>
          </a:prstGeom>
          <a:noFill/>
        </p:spPr>
        <p:txBody>
          <a:bodyPr wrap="square">
            <a:spAutoFit/>
          </a:bodyPr>
          <a:lstStyle/>
          <a:p>
            <a:r>
              <a:rPr lang="en-GB" sz="2200" b="1" dirty="0"/>
              <a:t>4.1 Coordinate Systems</a:t>
            </a:r>
          </a:p>
        </p:txBody>
      </p:sp>
      <p:sp>
        <p:nvSpPr>
          <p:cNvPr id="5" name="TextBox 4">
            <a:extLst>
              <a:ext uri="{FF2B5EF4-FFF2-40B4-BE49-F238E27FC236}">
                <a16:creationId xmlns:a16="http://schemas.microsoft.com/office/drawing/2014/main" id="{4BE93184-7AC0-3811-99E0-603A555CBE44}"/>
              </a:ext>
            </a:extLst>
          </p:cNvPr>
          <p:cNvSpPr txBox="1"/>
          <p:nvPr/>
        </p:nvSpPr>
        <p:spPr>
          <a:xfrm>
            <a:off x="160421" y="1724850"/>
            <a:ext cx="11774905" cy="3477875"/>
          </a:xfrm>
          <a:prstGeom prst="rect">
            <a:avLst/>
          </a:prstGeom>
          <a:noFill/>
        </p:spPr>
        <p:txBody>
          <a:bodyPr wrap="square">
            <a:spAutoFit/>
          </a:bodyPr>
          <a:lstStyle/>
          <a:p>
            <a:pPr algn="just">
              <a:buNone/>
            </a:pPr>
            <a:r>
              <a:rPr lang="en-GB" sz="2000" dirty="0"/>
              <a:t>Different coordinate systems are used in fluid simulations depending on geometry:</a:t>
            </a:r>
          </a:p>
          <a:p>
            <a:pPr algn="just">
              <a:buNone/>
            </a:pPr>
            <a:endParaRPr lang="en-GB" sz="2000" dirty="0"/>
          </a:p>
          <a:p>
            <a:pPr algn="just">
              <a:buFont typeface="Arial" panose="020B0604020202020204" pitchFamily="34" charset="0"/>
              <a:buChar char="•"/>
            </a:pPr>
            <a:r>
              <a:rPr lang="en-GB" sz="2000" b="1" dirty="0"/>
              <a:t> Cartesian (x, y, z):</a:t>
            </a:r>
            <a:r>
              <a:rPr lang="en-GB" sz="2000" dirty="0"/>
              <a:t> Best for simple, rectangular domains. Easy to implement due to uniform grids.</a:t>
            </a:r>
          </a:p>
          <a:p>
            <a:pPr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Cylindrical (r, </a:t>
            </a:r>
            <a:r>
              <a:rPr lang="el-GR" sz="2000" b="1" dirty="0"/>
              <a:t>θ, </a:t>
            </a:r>
            <a:r>
              <a:rPr lang="en-GB" sz="2000" b="1" dirty="0"/>
              <a:t>z):</a:t>
            </a:r>
            <a:r>
              <a:rPr lang="en-GB" sz="2000" dirty="0"/>
              <a:t> Suitable for flows with rotational symmetry, like in pipes or around cylinders.</a:t>
            </a:r>
          </a:p>
          <a:p>
            <a:pPr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Spherical (r, </a:t>
            </a:r>
            <a:r>
              <a:rPr lang="el-GR" sz="2000" b="1" dirty="0"/>
              <a:t>θ, ϕ):</a:t>
            </a:r>
            <a:r>
              <a:rPr lang="el-GR" sz="2000" dirty="0"/>
              <a:t> </a:t>
            </a:r>
            <a:r>
              <a:rPr lang="en-GB" sz="2000" dirty="0"/>
              <a:t>Ideal for radial symmetry, such as flow around spheres, though equations are more complex.</a:t>
            </a:r>
          </a:p>
          <a:p>
            <a:pPr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Curvilinear (orthogonal/non-orthogonal):</a:t>
            </a:r>
            <a:r>
              <a:rPr lang="en-GB" sz="2000" dirty="0"/>
              <a:t> Used for irregular geometries. Orthogonal systems simplify math while non-orthogonal ones offer more flexibility for complex shapes.</a:t>
            </a:r>
          </a:p>
        </p:txBody>
      </p:sp>
    </p:spTree>
    <p:extLst>
      <p:ext uri="{BB962C8B-B14F-4D97-AF65-F5344CB8AC3E}">
        <p14:creationId xmlns:p14="http://schemas.microsoft.com/office/powerpoint/2010/main" val="2405147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58ED9C4D-B506-0D8D-717E-248B86F60F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F4C7A07-6246-7CF2-40B6-6605D4EFB7EF}"/>
              </a:ext>
            </a:extLst>
          </p:cNvPr>
          <p:cNvSpPr txBox="1"/>
          <p:nvPr/>
        </p:nvSpPr>
        <p:spPr>
          <a:xfrm>
            <a:off x="128337" y="216966"/>
            <a:ext cx="6096000" cy="430887"/>
          </a:xfrm>
          <a:prstGeom prst="rect">
            <a:avLst/>
          </a:prstGeom>
          <a:noFill/>
        </p:spPr>
        <p:txBody>
          <a:bodyPr wrap="square">
            <a:spAutoFit/>
          </a:bodyPr>
          <a:lstStyle/>
          <a:p>
            <a:r>
              <a:rPr lang="en-GB" sz="2200" b="1" dirty="0"/>
              <a:t>4.2 Basis Vector Systems</a:t>
            </a:r>
          </a:p>
        </p:txBody>
      </p:sp>
      <p:sp>
        <p:nvSpPr>
          <p:cNvPr id="4" name="TextBox 3">
            <a:extLst>
              <a:ext uri="{FF2B5EF4-FFF2-40B4-BE49-F238E27FC236}">
                <a16:creationId xmlns:a16="http://schemas.microsoft.com/office/drawing/2014/main" id="{13EA0ECD-9A65-CE21-C03E-CF2896C74988}"/>
              </a:ext>
            </a:extLst>
          </p:cNvPr>
          <p:cNvSpPr txBox="1"/>
          <p:nvPr/>
        </p:nvSpPr>
        <p:spPr>
          <a:xfrm>
            <a:off x="128337" y="766732"/>
            <a:ext cx="11646568" cy="5632311"/>
          </a:xfrm>
          <a:prstGeom prst="rect">
            <a:avLst/>
          </a:prstGeom>
          <a:noFill/>
        </p:spPr>
        <p:txBody>
          <a:bodyPr wrap="square">
            <a:spAutoFit/>
          </a:bodyPr>
          <a:lstStyle/>
          <a:p>
            <a:pPr algn="just">
              <a:buNone/>
            </a:pPr>
            <a:r>
              <a:rPr lang="en-GB" sz="2000" dirty="0"/>
              <a:t>Once a coordinate system is selected, the next decision involves how to represent vectors and tensors:</a:t>
            </a:r>
          </a:p>
          <a:p>
            <a:pPr algn="just">
              <a:buNone/>
            </a:pPr>
            <a:endParaRPr lang="en-GB" sz="2000" dirty="0"/>
          </a:p>
          <a:p>
            <a:pPr algn="just">
              <a:buFont typeface="Arial" panose="020B0604020202020204" pitchFamily="34" charset="0"/>
              <a:buChar char="•"/>
            </a:pPr>
            <a:r>
              <a:rPr lang="en-GB" sz="2000" b="1" dirty="0"/>
              <a:t> Fixed vs. Variable Basis:</a:t>
            </a:r>
            <a:endParaRPr lang="en-GB" sz="2000" dirty="0"/>
          </a:p>
          <a:p>
            <a:pPr marL="742950" lvl="1" indent="-285750" algn="just">
              <a:buFont typeface="Arial" panose="020B0604020202020204" pitchFamily="34" charset="0"/>
              <a:buChar char="•"/>
            </a:pPr>
            <a:r>
              <a:rPr lang="en-GB" sz="2000" i="1" dirty="0"/>
              <a:t>Fixed basis</a:t>
            </a:r>
            <a:r>
              <a:rPr lang="en-GB" sz="2000" dirty="0"/>
              <a:t> (e.g., Cartesian): Basis vectors don’t change across space.</a:t>
            </a:r>
          </a:p>
          <a:p>
            <a:pPr marL="742950" lvl="1" indent="-285750" algn="just">
              <a:buFont typeface="Arial" panose="020B0604020202020204" pitchFamily="34" charset="0"/>
              <a:buChar char="•"/>
            </a:pPr>
            <a:r>
              <a:rPr lang="en-GB" sz="2000" i="1" dirty="0"/>
              <a:t>Variable basis</a:t>
            </a:r>
            <a:r>
              <a:rPr lang="en-GB" sz="2000" dirty="0"/>
              <a:t> (e.g., curvilinear): Basis vectors vary from point to point, impacting how derivatives are calculated.</a:t>
            </a:r>
          </a:p>
          <a:p>
            <a:pPr marL="742950" lvl="1" indent="-285750"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Covariant vs. Contravariant Components: </a:t>
            </a:r>
            <a:r>
              <a:rPr lang="en-GB" sz="2000" dirty="0"/>
              <a:t>These terms refer to the way vector components transform under a change of coordinates.</a:t>
            </a:r>
          </a:p>
          <a:p>
            <a:pPr marL="742950" lvl="1" indent="-285750" algn="just">
              <a:buFont typeface="Arial" panose="020B0604020202020204" pitchFamily="34" charset="0"/>
              <a:buChar char="•"/>
            </a:pPr>
            <a:r>
              <a:rPr lang="en-GB" sz="2000" i="1" dirty="0"/>
              <a:t>Covariant:</a:t>
            </a:r>
            <a:r>
              <a:rPr lang="en-GB" sz="2000" dirty="0"/>
              <a:t> Components change with the basis.</a:t>
            </a:r>
          </a:p>
          <a:p>
            <a:pPr marL="742950" lvl="1" indent="-285750" algn="just">
              <a:buFont typeface="Arial" panose="020B0604020202020204" pitchFamily="34" charset="0"/>
              <a:buChar char="•"/>
            </a:pPr>
            <a:r>
              <a:rPr lang="en-GB" sz="2000" i="1" dirty="0"/>
              <a:t>Contravariant:</a:t>
            </a:r>
            <a:r>
              <a:rPr lang="en-GB" sz="2000" dirty="0"/>
              <a:t> Components change oppositely to the basis.</a:t>
            </a:r>
            <a:br>
              <a:rPr lang="en-GB" sz="2000" dirty="0"/>
            </a:br>
            <a:r>
              <a:rPr lang="en-GB" sz="2000" dirty="0"/>
              <a:t>This distinction is essential in curved geometries to ensure correct transformation of physical quantities.</a:t>
            </a:r>
          </a:p>
          <a:p>
            <a:pPr marL="742950" lvl="1" indent="-285750"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Physical vs. Non-Physical Components:</a:t>
            </a:r>
            <a:endParaRPr lang="en-GB" sz="2000" dirty="0"/>
          </a:p>
          <a:p>
            <a:pPr marL="742950" lvl="1" indent="-285750" algn="just">
              <a:buFont typeface="Arial" panose="020B0604020202020204" pitchFamily="34" charset="0"/>
              <a:buChar char="•"/>
            </a:pPr>
            <a:r>
              <a:rPr lang="en-GB" sz="2000" i="1" dirty="0"/>
              <a:t>Physical:</a:t>
            </a:r>
            <a:r>
              <a:rPr lang="en-GB" sz="2000" dirty="0"/>
              <a:t> Correspond directly to measurable directions (e.g., velocity in x-direction).</a:t>
            </a:r>
          </a:p>
          <a:p>
            <a:pPr marL="742950" lvl="1" indent="-285750" algn="just">
              <a:buFont typeface="Arial" panose="020B0604020202020204" pitchFamily="34" charset="0"/>
              <a:buChar char="•"/>
            </a:pPr>
            <a:r>
              <a:rPr lang="en-GB" sz="2000" i="1" dirty="0"/>
              <a:t>Non-Physical:</a:t>
            </a:r>
            <a:r>
              <a:rPr lang="en-GB" sz="2000" dirty="0"/>
              <a:t> More abstract, often tied to the coordinate system’s structure rather than physical directions.</a:t>
            </a:r>
          </a:p>
        </p:txBody>
      </p:sp>
    </p:spTree>
    <p:extLst>
      <p:ext uri="{BB962C8B-B14F-4D97-AF65-F5344CB8AC3E}">
        <p14:creationId xmlns:p14="http://schemas.microsoft.com/office/powerpoint/2010/main" val="2580306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75A9611F-14C1-7667-475D-15D580E421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0A7396-A5F3-367D-A93F-E103E2769DA8}"/>
              </a:ext>
            </a:extLst>
          </p:cNvPr>
          <p:cNvSpPr txBox="1"/>
          <p:nvPr/>
        </p:nvSpPr>
        <p:spPr>
          <a:xfrm>
            <a:off x="128337" y="770307"/>
            <a:ext cx="11694695" cy="5940088"/>
          </a:xfrm>
          <a:prstGeom prst="rect">
            <a:avLst/>
          </a:prstGeom>
          <a:noFill/>
        </p:spPr>
        <p:txBody>
          <a:bodyPr wrap="square">
            <a:spAutoFit/>
          </a:bodyPr>
          <a:lstStyle/>
          <a:p>
            <a:pPr algn="just">
              <a:buNone/>
            </a:pPr>
            <a:r>
              <a:rPr lang="en-GB" sz="2000" dirty="0"/>
              <a:t>The </a:t>
            </a:r>
            <a:r>
              <a:rPr lang="en-GB" sz="2000" b="1" dirty="0"/>
              <a:t>choice of coordinate system and basis</a:t>
            </a:r>
            <a:r>
              <a:rPr lang="en-GB" sz="2000" dirty="0"/>
              <a:t> plays a crucial role in numerical simulations of fluid dynamics. It directly impacts:</a:t>
            </a:r>
          </a:p>
          <a:p>
            <a:pPr algn="just">
              <a:buNone/>
            </a:pPr>
            <a:endParaRPr lang="en-GB" sz="2000" dirty="0"/>
          </a:p>
          <a:p>
            <a:pPr algn="just">
              <a:buFont typeface="Arial" panose="020B0604020202020204" pitchFamily="34" charset="0"/>
              <a:buChar char="•"/>
            </a:pPr>
            <a:r>
              <a:rPr lang="en-GB" sz="2000" b="1" dirty="0"/>
              <a:t> Discretization Methods &amp; Grid Types:</a:t>
            </a:r>
            <a:endParaRPr lang="en-GB" sz="2000" dirty="0"/>
          </a:p>
          <a:p>
            <a:pPr marL="742950" lvl="1" indent="-285750" algn="just">
              <a:buFont typeface="Arial" panose="020B0604020202020204" pitchFamily="34" charset="0"/>
              <a:buChar char="•"/>
            </a:pPr>
            <a:r>
              <a:rPr lang="en-GB" sz="2000" b="1" dirty="0"/>
              <a:t>Cartesian grids</a:t>
            </a:r>
            <a:r>
              <a:rPr lang="en-GB" sz="2000" dirty="0"/>
              <a:t> are simple and computationally efficient, making them ideal for regular, box-shaped domains.</a:t>
            </a:r>
          </a:p>
          <a:p>
            <a:pPr marL="742950" lvl="1" indent="-285750" algn="just">
              <a:buFont typeface="Arial" panose="020B0604020202020204" pitchFamily="34" charset="0"/>
              <a:buChar char="•"/>
            </a:pPr>
            <a:r>
              <a:rPr lang="en-GB" sz="2000" b="1" dirty="0"/>
              <a:t>Curvilinear grids</a:t>
            </a:r>
            <a:r>
              <a:rPr lang="en-GB" sz="2000" dirty="0"/>
              <a:t> adapt better to irregular geometries, improving accuracy but increasing computational complexity.</a:t>
            </a:r>
          </a:p>
          <a:p>
            <a:pPr algn="just">
              <a:buFont typeface="Arial" panose="020B0604020202020204" pitchFamily="34" charset="0"/>
              <a:buChar char="•"/>
            </a:pPr>
            <a:r>
              <a:rPr lang="en-GB" sz="2000" b="1" dirty="0"/>
              <a:t> Impact on Governing Equations:</a:t>
            </a:r>
            <a:endParaRPr lang="en-GB" sz="2000" dirty="0"/>
          </a:p>
          <a:p>
            <a:pPr marL="742950" lvl="1" indent="-285750" algn="just">
              <a:buFont typeface="Arial" panose="020B0604020202020204" pitchFamily="34" charset="0"/>
              <a:buChar char="•"/>
            </a:pPr>
            <a:r>
              <a:rPr lang="en-GB" sz="2000" dirty="0"/>
              <a:t>The selected system and basis affect the </a:t>
            </a:r>
            <a:r>
              <a:rPr lang="en-GB" sz="2000" b="1" dirty="0"/>
              <a:t>mathematical form</a:t>
            </a:r>
            <a:r>
              <a:rPr lang="en-GB" sz="2000" dirty="0"/>
              <a:t> of the equations. For example, switching from a fixed Cartesian basis to a variable curvilinear one introduces additional geometric terms that must be accounted for in the simulation.</a:t>
            </a:r>
          </a:p>
          <a:p>
            <a:pPr algn="just">
              <a:buFont typeface="Arial" panose="020B0604020202020204" pitchFamily="34" charset="0"/>
              <a:buChar char="•"/>
            </a:pPr>
            <a:r>
              <a:rPr lang="en-GB" sz="2000" b="1" dirty="0"/>
              <a:t> Practical Considerations:</a:t>
            </a:r>
            <a:endParaRPr lang="en-GB" sz="2000" dirty="0"/>
          </a:p>
          <a:p>
            <a:pPr marL="742950" lvl="1" indent="-285750" algn="just">
              <a:buFont typeface="Arial" panose="020B0604020202020204" pitchFamily="34" charset="0"/>
              <a:buChar char="•"/>
            </a:pPr>
            <a:r>
              <a:rPr lang="en-GB" sz="2000" dirty="0"/>
              <a:t>The decision depends on </a:t>
            </a:r>
            <a:r>
              <a:rPr lang="en-GB" sz="2000" b="1" dirty="0"/>
              <a:t>geometry</a:t>
            </a:r>
            <a:r>
              <a:rPr lang="en-GB" sz="2000" dirty="0"/>
              <a:t>, </a:t>
            </a:r>
            <a:r>
              <a:rPr lang="en-GB" sz="2000" b="1" dirty="0"/>
              <a:t>boundary conditions</a:t>
            </a:r>
            <a:r>
              <a:rPr lang="en-GB" sz="2000" dirty="0"/>
              <a:t>, and </a:t>
            </a:r>
            <a:r>
              <a:rPr lang="en-GB" sz="2000" b="1" dirty="0"/>
              <a:t>desired accuracy</a:t>
            </a:r>
            <a:r>
              <a:rPr lang="en-GB" sz="2000" dirty="0"/>
              <a:t>.</a:t>
            </a:r>
          </a:p>
          <a:p>
            <a:pPr marL="742950" lvl="1" indent="-285750" algn="just">
              <a:buFont typeface="Arial" panose="020B0604020202020204" pitchFamily="34" charset="0"/>
              <a:buChar char="•"/>
            </a:pPr>
            <a:r>
              <a:rPr lang="en-GB" sz="2000" dirty="0"/>
              <a:t>More complex problems (e.g., flow over terrain or around curved surfaces) often require curvilinear or even non-orthogonal systems.</a:t>
            </a:r>
          </a:p>
          <a:p>
            <a:pPr algn="just"/>
            <a:endParaRPr lang="en-GB" sz="2000" b="1" dirty="0"/>
          </a:p>
          <a:p>
            <a:pPr algn="just"/>
            <a:r>
              <a:rPr lang="en-GB" sz="2000" b="1" dirty="0"/>
              <a:t>In summary</a:t>
            </a:r>
            <a:r>
              <a:rPr lang="en-GB" sz="2000" dirty="0"/>
              <a:t>, selecting the appropriate coordinate system and basis is a foundational step. It determines how accurately and efficiently the physical problem can be translated into a numerical model.</a:t>
            </a:r>
          </a:p>
        </p:txBody>
      </p:sp>
      <p:sp>
        <p:nvSpPr>
          <p:cNvPr id="4" name="TextBox 3">
            <a:extLst>
              <a:ext uri="{FF2B5EF4-FFF2-40B4-BE49-F238E27FC236}">
                <a16:creationId xmlns:a16="http://schemas.microsoft.com/office/drawing/2014/main" id="{22352D01-F075-26BA-A7A0-FA816E5C4871}"/>
              </a:ext>
            </a:extLst>
          </p:cNvPr>
          <p:cNvSpPr txBox="1"/>
          <p:nvPr/>
        </p:nvSpPr>
        <p:spPr>
          <a:xfrm>
            <a:off x="128337" y="216966"/>
            <a:ext cx="6096000" cy="430887"/>
          </a:xfrm>
          <a:prstGeom prst="rect">
            <a:avLst/>
          </a:prstGeom>
          <a:noFill/>
        </p:spPr>
        <p:txBody>
          <a:bodyPr wrap="square">
            <a:spAutoFit/>
          </a:bodyPr>
          <a:lstStyle/>
          <a:p>
            <a:r>
              <a:rPr lang="en-GB" sz="2200" b="1" dirty="0"/>
              <a:t>4.3 Implications for Numerical Methods</a:t>
            </a:r>
          </a:p>
        </p:txBody>
      </p:sp>
    </p:spTree>
    <p:extLst>
      <p:ext uri="{BB962C8B-B14F-4D97-AF65-F5344CB8AC3E}">
        <p14:creationId xmlns:p14="http://schemas.microsoft.com/office/powerpoint/2010/main" val="2472654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71C62C-9DAF-1629-0419-804F0BA181EF}"/>
              </a:ext>
            </a:extLst>
          </p:cNvPr>
          <p:cNvSpPr txBox="1"/>
          <p:nvPr/>
        </p:nvSpPr>
        <p:spPr>
          <a:xfrm>
            <a:off x="160421" y="296597"/>
            <a:ext cx="6096000" cy="461665"/>
          </a:xfrm>
          <a:prstGeom prst="rect">
            <a:avLst/>
          </a:prstGeom>
          <a:noFill/>
        </p:spPr>
        <p:txBody>
          <a:bodyPr wrap="square">
            <a:spAutoFit/>
          </a:bodyPr>
          <a:lstStyle/>
          <a:p>
            <a:r>
              <a:rPr lang="en-GB" sz="2400" b="1" dirty="0"/>
              <a:t>1. Brief description of CFD modeling</a:t>
            </a:r>
          </a:p>
        </p:txBody>
      </p:sp>
      <p:sp>
        <p:nvSpPr>
          <p:cNvPr id="5" name="TextBox 4">
            <a:extLst>
              <a:ext uri="{FF2B5EF4-FFF2-40B4-BE49-F238E27FC236}">
                <a16:creationId xmlns:a16="http://schemas.microsoft.com/office/drawing/2014/main" id="{3A187B20-AAB7-CF56-57D7-9BB6CB0CC1F0}"/>
              </a:ext>
            </a:extLst>
          </p:cNvPr>
          <p:cNvSpPr txBox="1"/>
          <p:nvPr/>
        </p:nvSpPr>
        <p:spPr>
          <a:xfrm>
            <a:off x="208547" y="1160941"/>
            <a:ext cx="11774905" cy="5324535"/>
          </a:xfrm>
          <a:prstGeom prst="rect">
            <a:avLst/>
          </a:prstGeom>
          <a:noFill/>
        </p:spPr>
        <p:txBody>
          <a:bodyPr wrap="square">
            <a:spAutoFit/>
          </a:bodyPr>
          <a:lstStyle/>
          <a:p>
            <a:pPr algn="just">
              <a:buNone/>
            </a:pPr>
            <a:r>
              <a:rPr lang="en-GB" sz="2000" b="1" dirty="0"/>
              <a:t>Computational Fluid Dynamics (CFD)</a:t>
            </a:r>
            <a:r>
              <a:rPr lang="en-GB" sz="2000" dirty="0"/>
              <a:t> uses numerical simulations to analyze complex fluid flows where analytical solutions aren’t possible and to complement experimental and theoretical approaches. It solves governing equations for variables like velocity, pressure, and temperature at discrete points.</a:t>
            </a:r>
          </a:p>
          <a:p>
            <a:pPr algn="just">
              <a:buNone/>
            </a:pPr>
            <a:endParaRPr lang="en-GB" sz="2000" dirty="0"/>
          </a:p>
          <a:p>
            <a:pPr algn="just">
              <a:buNone/>
            </a:pPr>
            <a:r>
              <a:rPr lang="en-GB" sz="2000" dirty="0"/>
              <a:t>CFD is faster, safer, and more cost-effective than experiments and allows study of complex phenomena that are difficult to measure or analyze otherwise. This flexibility fosters innovation despite hardware limits and finds applications in diverse fields like aerospace, marine, chemical processing, meteorology, hydrology, medicine, and sports.</a:t>
            </a:r>
          </a:p>
          <a:p>
            <a:pPr algn="just">
              <a:buNone/>
            </a:pPr>
            <a:endParaRPr lang="en-GB" sz="2000" dirty="0"/>
          </a:p>
          <a:p>
            <a:pPr algn="just"/>
            <a:r>
              <a:rPr lang="en-GB" sz="2000" dirty="0"/>
              <a:t>Although CFD has advanced greatly, developing fast, accurate, and robust methods is ongoing. Reduced computational costs are enabling CFD to surpass statistical methods for real-time applications, such as ultra-short-term forecasting requiring integration of thermal, airflow, and optical data to capture system complexity.</a:t>
            </a:r>
          </a:p>
          <a:p>
            <a:pPr algn="just"/>
            <a:endParaRPr lang="en-GB" sz="2000" dirty="0"/>
          </a:p>
          <a:p>
            <a:pPr algn="just"/>
            <a:r>
              <a:rPr lang="en-GB" sz="2000" dirty="0"/>
              <a:t>Besides fluid mechanics, numerical analysis and computer science are essential for conducting fluid flow simulations. Furthermore, verification and validation are also critical steps to ensure the reliability of the simulation results.</a:t>
            </a:r>
          </a:p>
        </p:txBody>
      </p:sp>
    </p:spTree>
    <p:extLst>
      <p:ext uri="{BB962C8B-B14F-4D97-AF65-F5344CB8AC3E}">
        <p14:creationId xmlns:p14="http://schemas.microsoft.com/office/powerpoint/2010/main" val="1365160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FF9DA8A-3588-3449-2910-0C06CD1355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B6B392-A934-E1AA-9658-534888BC3B88}"/>
              </a:ext>
            </a:extLst>
          </p:cNvPr>
          <p:cNvSpPr txBox="1"/>
          <p:nvPr/>
        </p:nvSpPr>
        <p:spPr>
          <a:xfrm>
            <a:off x="160421" y="296597"/>
            <a:ext cx="6096000" cy="461665"/>
          </a:xfrm>
          <a:prstGeom prst="rect">
            <a:avLst/>
          </a:prstGeom>
          <a:noFill/>
        </p:spPr>
        <p:txBody>
          <a:bodyPr wrap="square">
            <a:spAutoFit/>
          </a:bodyPr>
          <a:lstStyle/>
          <a:p>
            <a:r>
              <a:rPr lang="en-GB" sz="2400" b="1" dirty="0"/>
              <a:t>5. Discretization Methods</a:t>
            </a:r>
          </a:p>
        </p:txBody>
      </p:sp>
      <p:sp>
        <p:nvSpPr>
          <p:cNvPr id="3" name="TextBox 2">
            <a:extLst>
              <a:ext uri="{FF2B5EF4-FFF2-40B4-BE49-F238E27FC236}">
                <a16:creationId xmlns:a16="http://schemas.microsoft.com/office/drawing/2014/main" id="{A78644CB-42DD-3541-6BB0-A6E536E3AB16}"/>
              </a:ext>
            </a:extLst>
          </p:cNvPr>
          <p:cNvSpPr txBox="1"/>
          <p:nvPr/>
        </p:nvSpPr>
        <p:spPr>
          <a:xfrm>
            <a:off x="4523874" y="327375"/>
            <a:ext cx="6096000" cy="430887"/>
          </a:xfrm>
          <a:prstGeom prst="rect">
            <a:avLst/>
          </a:prstGeom>
          <a:noFill/>
        </p:spPr>
        <p:txBody>
          <a:bodyPr wrap="square">
            <a:spAutoFit/>
          </a:bodyPr>
          <a:lstStyle/>
          <a:p>
            <a:r>
              <a:rPr lang="el-GR" sz="2200" b="1" dirty="0"/>
              <a:t>5.1 </a:t>
            </a:r>
            <a:r>
              <a:rPr lang="en-GB" sz="2200" b="1" dirty="0"/>
              <a:t>Finite Difference Method (FDM)</a:t>
            </a:r>
          </a:p>
        </p:txBody>
      </p:sp>
      <p:sp>
        <p:nvSpPr>
          <p:cNvPr id="5" name="TextBox 4">
            <a:extLst>
              <a:ext uri="{FF2B5EF4-FFF2-40B4-BE49-F238E27FC236}">
                <a16:creationId xmlns:a16="http://schemas.microsoft.com/office/drawing/2014/main" id="{7025F6DC-7355-D0F4-F475-4C8D3D7225C8}"/>
              </a:ext>
            </a:extLst>
          </p:cNvPr>
          <p:cNvSpPr txBox="1"/>
          <p:nvPr/>
        </p:nvSpPr>
        <p:spPr>
          <a:xfrm>
            <a:off x="160421" y="789040"/>
            <a:ext cx="11646568" cy="5940088"/>
          </a:xfrm>
          <a:prstGeom prst="rect">
            <a:avLst/>
          </a:prstGeom>
          <a:noFill/>
        </p:spPr>
        <p:txBody>
          <a:bodyPr wrap="square">
            <a:spAutoFit/>
          </a:bodyPr>
          <a:lstStyle/>
          <a:p>
            <a:pPr algn="just">
              <a:buNone/>
            </a:pPr>
            <a:r>
              <a:rPr lang="en-GB" sz="2000" dirty="0"/>
              <a:t>The </a:t>
            </a:r>
            <a:r>
              <a:rPr lang="en-GB" sz="2000" b="1" dirty="0"/>
              <a:t>FDM </a:t>
            </a:r>
            <a:r>
              <a:rPr lang="en-GB" sz="2000" dirty="0"/>
              <a:t>is the most conceptually straightforward and historically earliest numerical technique for solving PDEs in CFD. Its core principle is the </a:t>
            </a:r>
            <a:r>
              <a:rPr lang="en-GB" sz="2000" b="1" dirty="0"/>
              <a:t>approximation of derivatives using the values at neighbouring grid points </a:t>
            </a:r>
            <a:r>
              <a:rPr lang="en-GB" sz="2000" dirty="0"/>
              <a:t> and </a:t>
            </a:r>
            <a:r>
              <a:rPr lang="en-GB" sz="2000" b="1" dirty="0"/>
              <a:t>Taylor series expansions</a:t>
            </a:r>
            <a:r>
              <a:rPr lang="en-GB" sz="2000" dirty="0"/>
              <a:t>, applied over a </a:t>
            </a:r>
            <a:r>
              <a:rPr lang="en-GB" sz="2000" b="1" dirty="0"/>
              <a:t>structured grid</a:t>
            </a:r>
            <a:r>
              <a:rPr lang="en-GB" sz="2000" dirty="0"/>
              <a:t> that divides the computational domain. </a:t>
            </a:r>
            <a:endParaRPr lang="en-GB" sz="2000" b="1" dirty="0"/>
          </a:p>
          <a:p>
            <a:pPr algn="just">
              <a:buNone/>
            </a:pPr>
            <a:endParaRPr lang="en-GB" sz="2000" b="1" u="sng" dirty="0"/>
          </a:p>
          <a:p>
            <a:pPr algn="just">
              <a:buNone/>
            </a:pPr>
            <a:r>
              <a:rPr lang="en-GB" sz="2000" b="1" dirty="0"/>
              <a:t>Advantages :</a:t>
            </a:r>
          </a:p>
          <a:p>
            <a:pPr lvl="1" algn="just">
              <a:buFont typeface="Arial" panose="020B0604020202020204" pitchFamily="34" charset="0"/>
              <a:buChar char="•"/>
            </a:pPr>
            <a:r>
              <a:rPr lang="en-GB" sz="2000" b="1" dirty="0"/>
              <a:t> Simplicity:</a:t>
            </a:r>
            <a:r>
              <a:rPr lang="en-GB" sz="2000" dirty="0"/>
              <a:t> Ideal for beginners due to its intuitive formulation.</a:t>
            </a:r>
          </a:p>
          <a:p>
            <a:pPr lvl="1" algn="just">
              <a:buFont typeface="Arial" panose="020B0604020202020204" pitchFamily="34" charset="0"/>
              <a:buChar char="•"/>
            </a:pPr>
            <a:r>
              <a:rPr lang="en-GB" sz="2000" b="1" dirty="0"/>
              <a:t> Efficiency:</a:t>
            </a:r>
            <a:r>
              <a:rPr lang="en-GB" sz="2000" dirty="0"/>
              <a:t> Well-suited for problems with </a:t>
            </a:r>
            <a:r>
              <a:rPr lang="en-GB" sz="2000" b="1" dirty="0"/>
              <a:t>regular, simple geometries</a:t>
            </a:r>
            <a:r>
              <a:rPr lang="en-GB" sz="2000" dirty="0"/>
              <a:t>, as structured grids simplify the implementation of boundary conditions and numerical solvers.</a:t>
            </a:r>
          </a:p>
          <a:p>
            <a:pPr lvl="1" algn="just">
              <a:buFont typeface="Arial" panose="020B0604020202020204" pitchFamily="34" charset="0"/>
              <a:buChar char="•"/>
            </a:pPr>
            <a:r>
              <a:rPr lang="en-GB" sz="2000" b="1" dirty="0"/>
              <a:t> Extensive Literature:</a:t>
            </a:r>
            <a:r>
              <a:rPr lang="en-GB" sz="2000" dirty="0"/>
              <a:t> Well-documented, with rich educational resources.</a:t>
            </a:r>
          </a:p>
          <a:p>
            <a:pPr lvl="1" algn="just">
              <a:buFont typeface="Arial" panose="020B0604020202020204" pitchFamily="34" charset="0"/>
              <a:buChar char="•"/>
            </a:pPr>
            <a:endParaRPr lang="en-GB" sz="2000" dirty="0"/>
          </a:p>
          <a:p>
            <a:pPr algn="just">
              <a:buNone/>
            </a:pPr>
            <a:r>
              <a:rPr lang="en-GB" sz="2000" b="1" dirty="0"/>
              <a:t>Limitations :</a:t>
            </a:r>
          </a:p>
          <a:p>
            <a:pPr lvl="1" algn="just">
              <a:buFont typeface="Arial" panose="020B0604020202020204" pitchFamily="34" charset="0"/>
              <a:buChar char="•"/>
            </a:pPr>
            <a:r>
              <a:rPr lang="en-GB" sz="2000" b="1" dirty="0"/>
              <a:t> Geometric Flexibility:</a:t>
            </a:r>
            <a:r>
              <a:rPr lang="en-GB" sz="2000" dirty="0"/>
              <a:t> Poorly suited to </a:t>
            </a:r>
            <a:r>
              <a:rPr lang="en-GB" sz="2000" b="1" dirty="0"/>
              <a:t>complex geometries</a:t>
            </a:r>
            <a:r>
              <a:rPr lang="en-GB" sz="2000" dirty="0"/>
              <a:t> with curved or irregular boundaries, due to its reliance on structured grids.</a:t>
            </a:r>
          </a:p>
          <a:p>
            <a:pPr lvl="1" algn="just">
              <a:buFont typeface="Arial" panose="020B0604020202020204" pitchFamily="34" charset="0"/>
              <a:buChar char="•"/>
            </a:pPr>
            <a:r>
              <a:rPr lang="en-GB" sz="2000" b="1" dirty="0"/>
              <a:t> Accuracy Dependence:</a:t>
            </a:r>
            <a:r>
              <a:rPr lang="en-GB" sz="2000" dirty="0"/>
              <a:t> Accuracy depends heavily on </a:t>
            </a:r>
            <a:r>
              <a:rPr lang="en-GB" sz="2000" b="1" dirty="0"/>
              <a:t>grid resolution</a:t>
            </a:r>
            <a:r>
              <a:rPr lang="en-GB" sz="2000" dirty="0"/>
              <a:t> and the </a:t>
            </a:r>
            <a:r>
              <a:rPr lang="en-GB" sz="2000" b="1" dirty="0"/>
              <a:t>order of the Taylor expansion</a:t>
            </a:r>
            <a:r>
              <a:rPr lang="en-GB" sz="2000" dirty="0"/>
              <a:t>. Higher-order schemes improve accuracy but increase computational cost.</a:t>
            </a:r>
          </a:p>
          <a:p>
            <a:pPr lvl="1" algn="just">
              <a:buFont typeface="Arial" panose="020B0604020202020204" pitchFamily="34" charset="0"/>
              <a:buChar char="•"/>
            </a:pPr>
            <a:r>
              <a:rPr lang="en-GB" sz="2000" b="1" dirty="0"/>
              <a:t> Boundary Accuracy:</a:t>
            </a:r>
            <a:r>
              <a:rPr lang="en-GB" sz="2000" dirty="0"/>
              <a:t> Less effective in regions near boundaries or with </a:t>
            </a:r>
            <a:r>
              <a:rPr lang="en-GB" sz="2000" b="1" dirty="0"/>
              <a:t>strong gradients</a:t>
            </a:r>
            <a:r>
              <a:rPr lang="en-GB" sz="2000" dirty="0"/>
              <a:t>.</a:t>
            </a:r>
          </a:p>
          <a:p>
            <a:pPr lvl="1" algn="just">
              <a:buFont typeface="Arial" panose="020B0604020202020204" pitchFamily="34" charset="0"/>
              <a:buChar char="•"/>
            </a:pPr>
            <a:r>
              <a:rPr lang="en-GB" sz="2000" b="1" dirty="0"/>
              <a:t> Non-Conservative Formulation:</a:t>
            </a:r>
            <a:r>
              <a:rPr lang="en-GB" sz="2000" dirty="0"/>
              <a:t> Unlike finite volume methods, FDM is not inherently conservative. Ensuring conservation of mass, momentum, or energy requires careful formulation.</a:t>
            </a:r>
          </a:p>
        </p:txBody>
      </p:sp>
    </p:spTree>
    <p:extLst>
      <p:ext uri="{BB962C8B-B14F-4D97-AF65-F5344CB8AC3E}">
        <p14:creationId xmlns:p14="http://schemas.microsoft.com/office/powerpoint/2010/main" val="9804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6C780D99-A1AA-C547-1F3D-FA43AF05C5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E6FE81-359F-C82E-4714-1D6240DE80A9}"/>
              </a:ext>
            </a:extLst>
          </p:cNvPr>
          <p:cNvSpPr txBox="1"/>
          <p:nvPr/>
        </p:nvSpPr>
        <p:spPr>
          <a:xfrm>
            <a:off x="128337" y="216966"/>
            <a:ext cx="6096000" cy="430887"/>
          </a:xfrm>
          <a:prstGeom prst="rect">
            <a:avLst/>
          </a:prstGeom>
          <a:noFill/>
        </p:spPr>
        <p:txBody>
          <a:bodyPr wrap="square">
            <a:spAutoFit/>
          </a:bodyPr>
          <a:lstStyle/>
          <a:p>
            <a:r>
              <a:rPr lang="en-GB" sz="2200" b="1" dirty="0"/>
              <a:t>5.2 Finite Volume Method (FVM)</a:t>
            </a:r>
          </a:p>
        </p:txBody>
      </p:sp>
      <p:sp>
        <p:nvSpPr>
          <p:cNvPr id="6" name="TextBox 5">
            <a:extLst>
              <a:ext uri="{FF2B5EF4-FFF2-40B4-BE49-F238E27FC236}">
                <a16:creationId xmlns:a16="http://schemas.microsoft.com/office/drawing/2014/main" id="{ABE91DE1-3881-CC57-2EDF-F514199B6D76}"/>
              </a:ext>
            </a:extLst>
          </p:cNvPr>
          <p:cNvSpPr txBox="1"/>
          <p:nvPr/>
        </p:nvSpPr>
        <p:spPr>
          <a:xfrm>
            <a:off x="128337" y="647853"/>
            <a:ext cx="11935326" cy="6247864"/>
          </a:xfrm>
          <a:prstGeom prst="rect">
            <a:avLst/>
          </a:prstGeom>
          <a:noFill/>
        </p:spPr>
        <p:txBody>
          <a:bodyPr wrap="square">
            <a:spAutoFit/>
          </a:bodyPr>
          <a:lstStyle/>
          <a:p>
            <a:pPr algn="just">
              <a:buNone/>
            </a:pPr>
            <a:r>
              <a:rPr lang="en-GB" sz="2000" dirty="0"/>
              <a:t>The </a:t>
            </a:r>
            <a:r>
              <a:rPr lang="en-GB" sz="2000" b="1" dirty="0"/>
              <a:t>Finite Volume Method (FVM)</a:t>
            </a:r>
            <a:r>
              <a:rPr lang="en-GB" sz="2000" dirty="0"/>
              <a:t> is based on the </a:t>
            </a:r>
            <a:r>
              <a:rPr lang="en-GB" sz="2000" b="1" dirty="0"/>
              <a:t>integral form of conservation laws</a:t>
            </a:r>
            <a:r>
              <a:rPr lang="en-GB" sz="2000" dirty="0"/>
              <a:t>. It divides the computational domain into </a:t>
            </a:r>
            <a:r>
              <a:rPr lang="en-GB" sz="2000" b="1" dirty="0"/>
              <a:t>non-overlapping control volumes</a:t>
            </a:r>
            <a:r>
              <a:rPr lang="en-GB" sz="2000" dirty="0"/>
              <a:t>, applying the conservation equations to each volume in an integral sense. This integral approach inherently ensures </a:t>
            </a:r>
            <a:r>
              <a:rPr lang="en-GB" sz="2000" b="1" dirty="0"/>
              <a:t>conservation of mass, momentum, and energy</a:t>
            </a:r>
            <a:r>
              <a:rPr lang="en-GB" sz="2000" dirty="0"/>
              <a:t>, making FVM particularly suitable for flows involving </a:t>
            </a:r>
            <a:r>
              <a:rPr lang="en-GB" sz="2000" b="1" dirty="0"/>
              <a:t>shocks, discontinuities, or complex physics</a:t>
            </a:r>
            <a:r>
              <a:rPr lang="en-GB" sz="2000" dirty="0"/>
              <a:t>.</a:t>
            </a:r>
          </a:p>
          <a:p>
            <a:pPr algn="just">
              <a:buNone/>
            </a:pPr>
            <a:endParaRPr lang="en-GB" sz="2000" dirty="0"/>
          </a:p>
          <a:p>
            <a:pPr algn="just">
              <a:buNone/>
            </a:pPr>
            <a:r>
              <a:rPr lang="en-GB" sz="2000" b="1" dirty="0"/>
              <a:t>Advantages :</a:t>
            </a:r>
          </a:p>
          <a:p>
            <a:pPr lvl="1" algn="just">
              <a:buFont typeface="Arial" panose="020B0604020202020204" pitchFamily="34" charset="0"/>
              <a:buChar char="•"/>
            </a:pPr>
            <a:r>
              <a:rPr lang="en-GB" sz="2000" b="1" dirty="0"/>
              <a:t> Conservation:</a:t>
            </a:r>
            <a:r>
              <a:rPr lang="en-GB" sz="2000" dirty="0"/>
              <a:t> Exact conservation properties at the discrete level, crucial for accurately capturing shocks and discontinuities.</a:t>
            </a:r>
          </a:p>
          <a:p>
            <a:pPr lvl="1" algn="just">
              <a:buFont typeface="Arial" panose="020B0604020202020204" pitchFamily="34" charset="0"/>
              <a:buChar char="•"/>
            </a:pPr>
            <a:r>
              <a:rPr lang="en-GB" sz="2000" b="1" dirty="0"/>
              <a:t> Geometric Flexibility:</a:t>
            </a:r>
            <a:r>
              <a:rPr lang="en-GB" sz="2000" dirty="0"/>
              <a:t> Supports </a:t>
            </a:r>
            <a:r>
              <a:rPr lang="en-GB" sz="2000" b="1" dirty="0"/>
              <a:t>unstructured grids</a:t>
            </a:r>
            <a:r>
              <a:rPr lang="en-GB" sz="2000" dirty="0"/>
              <a:t> with arbitrary shapes (e.g., triangles, tetrahedra), enabling simulation of complex geometries encountered in real-world engineering problems.</a:t>
            </a:r>
          </a:p>
          <a:p>
            <a:pPr lvl="1" algn="just">
              <a:buFont typeface="Arial" panose="020B0604020202020204" pitchFamily="34" charset="0"/>
              <a:buChar char="•"/>
            </a:pPr>
            <a:r>
              <a:rPr lang="en-GB" sz="2000" b="1" dirty="0"/>
              <a:t> Robustness:</a:t>
            </a:r>
            <a:r>
              <a:rPr lang="en-GB" sz="2000" dirty="0"/>
              <a:t> Applicable to a wide range of flow regimes, from </a:t>
            </a:r>
            <a:r>
              <a:rPr lang="en-GB" sz="2000" b="1" dirty="0"/>
              <a:t>low-speed incompressible</a:t>
            </a:r>
            <a:r>
              <a:rPr lang="en-GB" sz="2000" dirty="0"/>
              <a:t> to </a:t>
            </a:r>
            <a:r>
              <a:rPr lang="en-GB" sz="2000" b="1" dirty="0"/>
              <a:t>high-speed compressible</a:t>
            </a:r>
            <a:r>
              <a:rPr lang="en-GB" sz="2000" dirty="0"/>
              <a:t> flows with shocks.</a:t>
            </a:r>
          </a:p>
          <a:p>
            <a:pPr algn="just">
              <a:buFont typeface="Arial" panose="020B0604020202020204" pitchFamily="34" charset="0"/>
              <a:buChar char="•"/>
            </a:pPr>
            <a:endParaRPr lang="en-GB" sz="2000" dirty="0"/>
          </a:p>
          <a:p>
            <a:pPr algn="just">
              <a:buNone/>
            </a:pPr>
            <a:r>
              <a:rPr lang="en-GB" sz="2000" b="1" dirty="0"/>
              <a:t>Limitations :</a:t>
            </a:r>
          </a:p>
          <a:p>
            <a:pPr lvl="1" algn="just">
              <a:buFont typeface="Arial" panose="020B0604020202020204" pitchFamily="34" charset="0"/>
              <a:buChar char="•"/>
            </a:pPr>
            <a:r>
              <a:rPr lang="en-GB" sz="2000" b="1" dirty="0"/>
              <a:t> Complex Implementation:</a:t>
            </a:r>
            <a:r>
              <a:rPr lang="en-GB" sz="2000" dirty="0"/>
              <a:t> More complex to implement than FDM, especially on unstructured grids.</a:t>
            </a:r>
          </a:p>
          <a:p>
            <a:pPr lvl="1" algn="just">
              <a:buFont typeface="Arial" panose="020B0604020202020204" pitchFamily="34" charset="0"/>
              <a:buChar char="•"/>
            </a:pPr>
            <a:r>
              <a:rPr lang="en-GB" sz="2000" b="1" dirty="0"/>
              <a:t> High-Order Accuracy:</a:t>
            </a:r>
            <a:r>
              <a:rPr lang="en-GB" sz="2000" dirty="0"/>
              <a:t> Achieving high-order schemes is challenging, particularly near boundaries or steep gradients.</a:t>
            </a:r>
          </a:p>
          <a:p>
            <a:pPr lvl="1" algn="just">
              <a:buFont typeface="Arial" panose="020B0604020202020204" pitchFamily="34" charset="0"/>
              <a:buChar char="•"/>
            </a:pPr>
            <a:r>
              <a:rPr lang="en-GB" sz="2000" b="1" dirty="0"/>
              <a:t> Boundary Conditions:</a:t>
            </a:r>
            <a:r>
              <a:rPr lang="en-GB" sz="2000" dirty="0"/>
              <a:t> Implementing boundary conditions can be difficult for complex geometries and specific scenarios like non-reflecting boundaries in wave propagation.</a:t>
            </a:r>
          </a:p>
        </p:txBody>
      </p:sp>
    </p:spTree>
    <p:extLst>
      <p:ext uri="{BB962C8B-B14F-4D97-AF65-F5344CB8AC3E}">
        <p14:creationId xmlns:p14="http://schemas.microsoft.com/office/powerpoint/2010/main" val="2226889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C13AF0E5-13A4-E161-F814-8420CFDF8B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4C57EE-6934-34F7-D92C-8FF6A9FB6019}"/>
              </a:ext>
            </a:extLst>
          </p:cNvPr>
          <p:cNvSpPr txBox="1"/>
          <p:nvPr/>
        </p:nvSpPr>
        <p:spPr>
          <a:xfrm>
            <a:off x="128337" y="216966"/>
            <a:ext cx="6096000" cy="430887"/>
          </a:xfrm>
          <a:prstGeom prst="rect">
            <a:avLst/>
          </a:prstGeom>
          <a:noFill/>
        </p:spPr>
        <p:txBody>
          <a:bodyPr wrap="square">
            <a:spAutoFit/>
          </a:bodyPr>
          <a:lstStyle/>
          <a:p>
            <a:r>
              <a:rPr lang="en-GB" sz="2200" b="1" dirty="0"/>
              <a:t>5.3 Finite Element Method (FEM)</a:t>
            </a:r>
          </a:p>
        </p:txBody>
      </p:sp>
      <p:sp>
        <p:nvSpPr>
          <p:cNvPr id="4" name="TextBox 3">
            <a:extLst>
              <a:ext uri="{FF2B5EF4-FFF2-40B4-BE49-F238E27FC236}">
                <a16:creationId xmlns:a16="http://schemas.microsoft.com/office/drawing/2014/main" id="{DD8D05F6-4F92-C28C-F849-B7046B986907}"/>
              </a:ext>
            </a:extLst>
          </p:cNvPr>
          <p:cNvSpPr txBox="1"/>
          <p:nvPr/>
        </p:nvSpPr>
        <p:spPr>
          <a:xfrm>
            <a:off x="128337" y="647853"/>
            <a:ext cx="11726779" cy="6247864"/>
          </a:xfrm>
          <a:prstGeom prst="rect">
            <a:avLst/>
          </a:prstGeom>
          <a:noFill/>
        </p:spPr>
        <p:txBody>
          <a:bodyPr wrap="square">
            <a:spAutoFit/>
          </a:bodyPr>
          <a:lstStyle/>
          <a:p>
            <a:pPr algn="just">
              <a:buNone/>
            </a:pPr>
            <a:r>
              <a:rPr lang="en-GB" sz="2000" dirty="0"/>
              <a:t>The </a:t>
            </a:r>
            <a:r>
              <a:rPr lang="en-GB" sz="2000" b="1" dirty="0"/>
              <a:t>Finite Element Method (FEM)</a:t>
            </a:r>
            <a:r>
              <a:rPr lang="en-GB" sz="2000" dirty="0"/>
              <a:t> is based on the </a:t>
            </a:r>
            <a:r>
              <a:rPr lang="en-GB" sz="2000" b="1" dirty="0"/>
              <a:t>weak or variational formulation</a:t>
            </a:r>
            <a:r>
              <a:rPr lang="en-GB" sz="2000" dirty="0"/>
              <a:t> of the governing PDEs. It divides the computational domain into a mesh of </a:t>
            </a:r>
            <a:r>
              <a:rPr lang="en-GB" sz="2000" b="1" dirty="0"/>
              <a:t>finite elements</a:t>
            </a:r>
            <a:r>
              <a:rPr lang="en-GB" sz="2000" dirty="0"/>
              <a:t> and approximates the solution within each element using </a:t>
            </a:r>
            <a:r>
              <a:rPr lang="en-GB" sz="2000" b="1" dirty="0"/>
              <a:t>piecewise polynomials</a:t>
            </a:r>
            <a:r>
              <a:rPr lang="en-GB" sz="2000" dirty="0"/>
              <a:t> or other suitable basis functions. </a:t>
            </a:r>
            <a:endParaRPr lang="el-GR" sz="2000" dirty="0"/>
          </a:p>
          <a:p>
            <a:pPr algn="just">
              <a:buNone/>
            </a:pPr>
            <a:r>
              <a:rPr lang="en-GB" sz="2000" b="1" dirty="0"/>
              <a:t>Advantages :</a:t>
            </a:r>
          </a:p>
          <a:p>
            <a:pPr lvl="1" algn="just">
              <a:buFont typeface="Arial" panose="020B0604020202020204" pitchFamily="34" charset="0"/>
              <a:buChar char="•"/>
            </a:pPr>
            <a:r>
              <a:rPr lang="en-GB" sz="2000" b="1" dirty="0"/>
              <a:t> Complex Geometry Handling:</a:t>
            </a:r>
            <a:r>
              <a:rPr lang="en-GB" sz="2000" dirty="0"/>
              <a:t> Supports </a:t>
            </a:r>
            <a:r>
              <a:rPr lang="en-GB" sz="2000" b="1" dirty="0"/>
              <a:t>unstructured meshes</a:t>
            </a:r>
            <a:r>
              <a:rPr lang="en-GB" sz="2000" dirty="0"/>
              <a:t> with diverse element shapes and sizes, enabling accurate representation of complex domains.</a:t>
            </a:r>
          </a:p>
          <a:p>
            <a:pPr lvl="1" algn="just">
              <a:buFont typeface="Arial" panose="020B0604020202020204" pitchFamily="34" charset="0"/>
              <a:buChar char="•"/>
            </a:pPr>
            <a:r>
              <a:rPr lang="en-GB" sz="2000" b="1" dirty="0"/>
              <a:t> Mesh Adaptation:</a:t>
            </a:r>
            <a:r>
              <a:rPr lang="en-GB" sz="2000" dirty="0"/>
              <a:t> Allows for </a:t>
            </a:r>
            <a:r>
              <a:rPr lang="en-GB" sz="2000" b="1" dirty="0"/>
              <a:t>mesh refinement</a:t>
            </a:r>
            <a:r>
              <a:rPr lang="en-GB" sz="2000" dirty="0"/>
              <a:t> and adaptation to capture localized flow features effectively.</a:t>
            </a:r>
          </a:p>
          <a:p>
            <a:pPr lvl="1" algn="just">
              <a:buFont typeface="Arial" panose="020B0604020202020204" pitchFamily="34" charset="0"/>
              <a:buChar char="•"/>
            </a:pPr>
            <a:r>
              <a:rPr lang="en-GB" sz="2000" b="1" dirty="0"/>
              <a:t> Higher-Order Approximations:</a:t>
            </a:r>
            <a:r>
              <a:rPr lang="en-GB" sz="2000" dirty="0"/>
              <a:t> Naturally facilitates high-order accuracy through the use of higher-degree polynomial basis functions, often requiring fewer elements for the same accuracy.</a:t>
            </a:r>
          </a:p>
          <a:p>
            <a:pPr lvl="1" algn="just">
              <a:buFont typeface="Arial" panose="020B0604020202020204" pitchFamily="34" charset="0"/>
              <a:buChar char="•"/>
            </a:pPr>
            <a:r>
              <a:rPr lang="en-GB" sz="2000" b="1" dirty="0"/>
              <a:t> Multiphysics Flexibility:</a:t>
            </a:r>
            <a:r>
              <a:rPr lang="en-GB" sz="2000" dirty="0"/>
              <a:t> Easily handles coupled problems involving multiple physical phenomena and varied PDEs.</a:t>
            </a:r>
          </a:p>
          <a:p>
            <a:pPr algn="just">
              <a:buNone/>
            </a:pPr>
            <a:endParaRPr lang="el-GR" sz="2000" b="1" u="sng" dirty="0"/>
          </a:p>
          <a:p>
            <a:pPr algn="just">
              <a:buNone/>
            </a:pPr>
            <a:r>
              <a:rPr lang="en-GB" sz="2000" b="1" dirty="0"/>
              <a:t>Limitations :</a:t>
            </a:r>
          </a:p>
          <a:p>
            <a:pPr lvl="1" algn="just">
              <a:buFont typeface="Arial" panose="020B0604020202020204" pitchFamily="34" charset="0"/>
              <a:buChar char="•"/>
            </a:pPr>
            <a:r>
              <a:rPr lang="en-GB" sz="2000" b="1" dirty="0"/>
              <a:t> Computational Cost:</a:t>
            </a:r>
            <a:r>
              <a:rPr lang="en-GB" sz="2000" dirty="0"/>
              <a:t> Can be computationally intensive, especially for large 3D problems and higher-order elements.</a:t>
            </a:r>
          </a:p>
          <a:p>
            <a:pPr lvl="1" algn="just">
              <a:buFont typeface="Arial" panose="020B0604020202020204" pitchFamily="34" charset="0"/>
              <a:buChar char="•"/>
            </a:pPr>
            <a:r>
              <a:rPr lang="en-GB" sz="2000" b="1" dirty="0"/>
              <a:t> Implementation Complexity:</a:t>
            </a:r>
            <a:r>
              <a:rPr lang="en-GB" sz="2000" dirty="0"/>
              <a:t> Requires a deep understanding of weak formulations, basis functions, and numerical integration, making it more complex than FDM or FVM.</a:t>
            </a:r>
          </a:p>
          <a:p>
            <a:pPr lvl="1" algn="just">
              <a:buFont typeface="Arial" panose="020B0604020202020204" pitchFamily="34" charset="0"/>
              <a:buChar char="•"/>
            </a:pPr>
            <a:r>
              <a:rPr lang="en-GB" sz="2000" b="1" dirty="0"/>
              <a:t> Conservation Properties:</a:t>
            </a:r>
            <a:r>
              <a:rPr lang="en-GB" sz="2000" dirty="0"/>
              <a:t> While FEM can be made conservative, ensuring strict conservation (important in shocks or discontinuities) requires careful formulation.</a:t>
            </a:r>
          </a:p>
        </p:txBody>
      </p:sp>
    </p:spTree>
    <p:extLst>
      <p:ext uri="{BB962C8B-B14F-4D97-AF65-F5344CB8AC3E}">
        <p14:creationId xmlns:p14="http://schemas.microsoft.com/office/powerpoint/2010/main" val="2970093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D1FF148B-29A3-B2C3-7A2D-A64EBAEA59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A8C57A-A6D5-9216-09E4-1D469CF30BC7}"/>
              </a:ext>
            </a:extLst>
          </p:cNvPr>
          <p:cNvSpPr txBox="1"/>
          <p:nvPr/>
        </p:nvSpPr>
        <p:spPr>
          <a:xfrm>
            <a:off x="160421" y="296597"/>
            <a:ext cx="6096000" cy="461665"/>
          </a:xfrm>
          <a:prstGeom prst="rect">
            <a:avLst/>
          </a:prstGeom>
          <a:noFill/>
        </p:spPr>
        <p:txBody>
          <a:bodyPr wrap="square">
            <a:spAutoFit/>
          </a:bodyPr>
          <a:lstStyle/>
          <a:p>
            <a:r>
              <a:rPr lang="el-GR" sz="2400" b="1" dirty="0"/>
              <a:t>6. </a:t>
            </a:r>
            <a:r>
              <a:rPr lang="en-GB" sz="2400" b="1" dirty="0"/>
              <a:t>Numerical Grids</a:t>
            </a:r>
          </a:p>
        </p:txBody>
      </p:sp>
      <p:sp>
        <p:nvSpPr>
          <p:cNvPr id="4" name="TextBox 3">
            <a:extLst>
              <a:ext uri="{FF2B5EF4-FFF2-40B4-BE49-F238E27FC236}">
                <a16:creationId xmlns:a16="http://schemas.microsoft.com/office/drawing/2014/main" id="{D554B2B4-F403-33A0-09E7-FD6BB8B3B300}"/>
              </a:ext>
            </a:extLst>
          </p:cNvPr>
          <p:cNvSpPr txBox="1"/>
          <p:nvPr/>
        </p:nvSpPr>
        <p:spPr>
          <a:xfrm>
            <a:off x="160421" y="758262"/>
            <a:ext cx="11758863" cy="5940088"/>
          </a:xfrm>
          <a:prstGeom prst="rect">
            <a:avLst/>
          </a:prstGeom>
          <a:noFill/>
        </p:spPr>
        <p:txBody>
          <a:bodyPr wrap="square">
            <a:spAutoFit/>
          </a:bodyPr>
          <a:lstStyle/>
          <a:p>
            <a:pPr algn="just">
              <a:buNone/>
            </a:pPr>
            <a:r>
              <a:rPr lang="en-GB" sz="2000" dirty="0"/>
              <a:t>Numerical grids are a fundamental component of </a:t>
            </a:r>
            <a:r>
              <a:rPr lang="en-GB" sz="2000" b="1" dirty="0"/>
              <a:t>Computational Fluid Dynamics (CFD)</a:t>
            </a:r>
            <a:r>
              <a:rPr lang="en-GB" sz="2000" dirty="0"/>
              <a:t> simulations, providing a </a:t>
            </a:r>
            <a:r>
              <a:rPr lang="en-GB" sz="2000" b="1" dirty="0"/>
              <a:t>discrete representation</a:t>
            </a:r>
            <a:r>
              <a:rPr lang="en-GB" sz="2000" dirty="0"/>
              <a:t> of the continuous physical domain. They allow the numerical calculation of flow variables across the domain.</a:t>
            </a:r>
          </a:p>
          <a:p>
            <a:pPr algn="just">
              <a:buNone/>
            </a:pPr>
            <a:endParaRPr lang="en-GB" sz="2000" dirty="0"/>
          </a:p>
          <a:p>
            <a:pPr algn="just">
              <a:buNone/>
            </a:pPr>
            <a:r>
              <a:rPr lang="en-GB" sz="2000" b="1" dirty="0"/>
              <a:t>Key Factors:</a:t>
            </a:r>
          </a:p>
          <a:p>
            <a:pPr algn="just">
              <a:buFont typeface="Arial" panose="020B0604020202020204" pitchFamily="34" charset="0"/>
              <a:buChar char="•"/>
            </a:pPr>
            <a:r>
              <a:rPr lang="en-GB" sz="2000" b="1" dirty="0"/>
              <a:t> Grid Resolution:</a:t>
            </a:r>
            <a:endParaRPr lang="en-GB" sz="2000" dirty="0"/>
          </a:p>
          <a:p>
            <a:pPr marL="742950" lvl="1" indent="-285750" algn="just">
              <a:buFont typeface="Arial" panose="020B0604020202020204" pitchFamily="34" charset="0"/>
              <a:buChar char="•"/>
            </a:pPr>
            <a:r>
              <a:rPr lang="en-GB" sz="2000" dirty="0"/>
              <a:t>Refers to the </a:t>
            </a:r>
            <a:r>
              <a:rPr lang="en-GB" sz="2000" b="1" dirty="0"/>
              <a:t>element size and distribution</a:t>
            </a:r>
            <a:r>
              <a:rPr lang="en-GB" sz="2000" dirty="0"/>
              <a:t>.</a:t>
            </a:r>
          </a:p>
          <a:p>
            <a:pPr marL="742950" lvl="1" indent="-285750" algn="just">
              <a:buFont typeface="Arial" panose="020B0604020202020204" pitchFamily="34" charset="0"/>
              <a:buChar char="•"/>
            </a:pPr>
            <a:r>
              <a:rPr lang="en-GB" sz="2000" b="1" dirty="0"/>
              <a:t>Finer grids</a:t>
            </a:r>
            <a:r>
              <a:rPr lang="en-GB" sz="2000" dirty="0"/>
              <a:t> improve accuracy but increase </a:t>
            </a:r>
            <a:r>
              <a:rPr lang="en-GB" sz="2000" b="1" dirty="0"/>
              <a:t>computational cost</a:t>
            </a:r>
            <a:r>
              <a:rPr lang="en-GB" sz="2000" dirty="0"/>
              <a:t>.</a:t>
            </a:r>
          </a:p>
          <a:p>
            <a:pPr algn="just">
              <a:buFont typeface="Arial" panose="020B0604020202020204" pitchFamily="34" charset="0"/>
              <a:buChar char="•"/>
            </a:pPr>
            <a:r>
              <a:rPr lang="en-GB" sz="2000" b="1" dirty="0"/>
              <a:t> Grid Structure:</a:t>
            </a:r>
            <a:endParaRPr lang="en-GB" sz="2000" dirty="0"/>
          </a:p>
          <a:p>
            <a:pPr marL="742950" lvl="1" indent="-285750" algn="just">
              <a:buFont typeface="Arial" panose="020B0604020202020204" pitchFamily="34" charset="0"/>
              <a:buChar char="•"/>
            </a:pPr>
            <a:r>
              <a:rPr lang="en-GB" sz="2000" b="1" dirty="0"/>
              <a:t>Structured grids</a:t>
            </a:r>
            <a:r>
              <a:rPr lang="en-GB" sz="2000" dirty="0"/>
              <a:t>: Aligned, regular arrangement; computationally efficient but limited flexibility.</a:t>
            </a:r>
          </a:p>
          <a:p>
            <a:pPr marL="742950" lvl="1" indent="-285750" algn="just">
              <a:buFont typeface="Arial" panose="020B0604020202020204" pitchFamily="34" charset="0"/>
              <a:buChar char="•"/>
            </a:pPr>
            <a:r>
              <a:rPr lang="en-GB" sz="2000" b="1" dirty="0"/>
              <a:t>Unstructured grids</a:t>
            </a:r>
            <a:r>
              <a:rPr lang="en-GB" sz="2000" dirty="0"/>
              <a:t>: Irregular arrangement; more flexible for complex geometries but computationally heavier.</a:t>
            </a:r>
          </a:p>
          <a:p>
            <a:pPr algn="just">
              <a:buFont typeface="Arial" panose="020B0604020202020204" pitchFamily="34" charset="0"/>
              <a:buChar char="•"/>
            </a:pPr>
            <a:r>
              <a:rPr lang="en-GB" sz="2000" b="1" dirty="0"/>
              <a:t> Grid Quality:</a:t>
            </a:r>
            <a:endParaRPr lang="en-GB" sz="2000" dirty="0"/>
          </a:p>
          <a:p>
            <a:pPr marL="742950" lvl="1" indent="-285750" algn="just">
              <a:buFont typeface="Arial" panose="020B0604020202020204" pitchFamily="34" charset="0"/>
              <a:buChar char="•"/>
            </a:pPr>
            <a:r>
              <a:rPr lang="en-GB" sz="2000" dirty="0"/>
              <a:t>Depends on </a:t>
            </a:r>
            <a:r>
              <a:rPr lang="en-GB" sz="2000" b="1" dirty="0"/>
              <a:t>element shape, aspect ratio, and distortion</a:t>
            </a:r>
            <a:r>
              <a:rPr lang="en-GB" sz="2000" dirty="0"/>
              <a:t>.</a:t>
            </a:r>
          </a:p>
          <a:p>
            <a:pPr marL="742950" lvl="1" indent="-285750" algn="just">
              <a:buFont typeface="Arial" panose="020B0604020202020204" pitchFamily="34" charset="0"/>
              <a:buChar char="•"/>
            </a:pPr>
            <a:r>
              <a:rPr lang="en-GB" sz="2000" dirty="0"/>
              <a:t>Poor quality elements can lead to </a:t>
            </a:r>
            <a:r>
              <a:rPr lang="en-GB" sz="2000" b="1" dirty="0"/>
              <a:t>numerical instability</a:t>
            </a:r>
            <a:r>
              <a:rPr lang="en-GB" sz="2000" dirty="0"/>
              <a:t>, convergence problems, or divergence.</a:t>
            </a:r>
          </a:p>
          <a:p>
            <a:pPr algn="just">
              <a:buNone/>
            </a:pPr>
            <a:endParaRPr lang="el-GR" sz="2000" b="1" dirty="0"/>
          </a:p>
          <a:p>
            <a:pPr algn="just"/>
            <a:r>
              <a:rPr lang="en-GB" sz="2000" dirty="0"/>
              <a:t>Well-designed numerical grids are </a:t>
            </a:r>
            <a:r>
              <a:rPr lang="en-GB" sz="2000" b="1" dirty="0"/>
              <a:t>critical</a:t>
            </a:r>
            <a:r>
              <a:rPr lang="en-GB" sz="2000" dirty="0"/>
              <a:t> for achieving </a:t>
            </a:r>
            <a:r>
              <a:rPr lang="en-GB" sz="2000" b="1" dirty="0"/>
              <a:t>accurate</a:t>
            </a:r>
            <a:r>
              <a:rPr lang="en-GB" sz="2000" dirty="0"/>
              <a:t>, </a:t>
            </a:r>
            <a:r>
              <a:rPr lang="en-GB" sz="2000" b="1" dirty="0"/>
              <a:t>efficient</a:t>
            </a:r>
            <a:r>
              <a:rPr lang="en-GB" sz="2000" dirty="0"/>
              <a:t>, and </a:t>
            </a:r>
            <a:r>
              <a:rPr lang="en-GB" sz="2000" b="1" dirty="0"/>
              <a:t>stable</a:t>
            </a:r>
            <a:r>
              <a:rPr lang="en-GB" sz="2000" dirty="0"/>
              <a:t> CFD simulations. Grid design should align with the complexity of the geometry, the desired solution accuracy, and available computational resources.</a:t>
            </a:r>
          </a:p>
        </p:txBody>
      </p:sp>
    </p:spTree>
    <p:extLst>
      <p:ext uri="{BB962C8B-B14F-4D97-AF65-F5344CB8AC3E}">
        <p14:creationId xmlns:p14="http://schemas.microsoft.com/office/powerpoint/2010/main" val="478526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80174230-184F-0E2A-6B5D-E88C1659BA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4563B1B-B596-BA95-8BBF-EBBB72CCBE81}"/>
              </a:ext>
            </a:extLst>
          </p:cNvPr>
          <p:cNvSpPr txBox="1"/>
          <p:nvPr/>
        </p:nvSpPr>
        <p:spPr>
          <a:xfrm>
            <a:off x="128337" y="216966"/>
            <a:ext cx="6096000" cy="430887"/>
          </a:xfrm>
          <a:prstGeom prst="rect">
            <a:avLst/>
          </a:prstGeom>
          <a:noFill/>
        </p:spPr>
        <p:txBody>
          <a:bodyPr wrap="square">
            <a:spAutoFit/>
          </a:bodyPr>
          <a:lstStyle/>
          <a:p>
            <a:r>
              <a:rPr lang="en-GB" sz="2200" b="1" dirty="0"/>
              <a:t>6.1 Key Factors Influencing Grid Choice</a:t>
            </a:r>
          </a:p>
        </p:txBody>
      </p:sp>
      <p:sp>
        <p:nvSpPr>
          <p:cNvPr id="26" name="TextBox 25">
            <a:extLst>
              <a:ext uri="{FF2B5EF4-FFF2-40B4-BE49-F238E27FC236}">
                <a16:creationId xmlns:a16="http://schemas.microsoft.com/office/drawing/2014/main" id="{ABA1EC5C-9D69-5F59-2B5D-4228A4BF0D08}"/>
              </a:ext>
            </a:extLst>
          </p:cNvPr>
          <p:cNvSpPr txBox="1"/>
          <p:nvPr/>
        </p:nvSpPr>
        <p:spPr>
          <a:xfrm>
            <a:off x="128337" y="700946"/>
            <a:ext cx="12063663" cy="6063198"/>
          </a:xfrm>
          <a:prstGeom prst="rect">
            <a:avLst/>
          </a:prstGeom>
          <a:noFill/>
        </p:spPr>
        <p:txBody>
          <a:bodyPr wrap="square">
            <a:spAutoFit/>
          </a:bodyPr>
          <a:lstStyle/>
          <a:p>
            <a:pPr algn="just"/>
            <a:r>
              <a:rPr lang="en-GB" sz="2000" dirty="0"/>
              <a:t>The choice of a numerical grid is </a:t>
            </a:r>
            <a:r>
              <a:rPr lang="en-GB" sz="2000" b="1" dirty="0"/>
              <a:t>crucial</a:t>
            </a:r>
            <a:r>
              <a:rPr lang="en-GB" sz="2000" dirty="0"/>
              <a:t> in CFD simulations, directly impacting </a:t>
            </a:r>
            <a:r>
              <a:rPr lang="en-GB" sz="2000" b="1" dirty="0"/>
              <a:t>accuracy</a:t>
            </a:r>
            <a:r>
              <a:rPr lang="en-GB" sz="2000" dirty="0"/>
              <a:t>, </a:t>
            </a:r>
            <a:r>
              <a:rPr lang="en-GB" sz="2000" b="1" dirty="0"/>
              <a:t>efficiency</a:t>
            </a:r>
            <a:r>
              <a:rPr lang="en-GB" sz="2000" dirty="0"/>
              <a:t>, and </a:t>
            </a:r>
            <a:r>
              <a:rPr lang="en-GB" sz="2000" b="1" dirty="0"/>
              <a:t>feasibility</a:t>
            </a:r>
            <a:r>
              <a:rPr lang="el-GR" sz="2000" b="1" dirty="0"/>
              <a:t> </a:t>
            </a:r>
            <a:r>
              <a:rPr lang="en-GB" sz="2000" dirty="0"/>
              <a:t>and several factors influence this decision:</a:t>
            </a:r>
            <a:endParaRPr lang="el-GR" sz="2000" dirty="0"/>
          </a:p>
          <a:p>
            <a:pPr algn="just">
              <a:buNone/>
            </a:pPr>
            <a:r>
              <a:rPr lang="en-GB" sz="2200" b="1" dirty="0"/>
              <a:t>1. Geometric Complexity</a:t>
            </a:r>
          </a:p>
          <a:p>
            <a:pPr lvl="1" algn="just">
              <a:buFont typeface="Arial" panose="020B0604020202020204" pitchFamily="34" charset="0"/>
              <a:buChar char="•"/>
            </a:pPr>
            <a:r>
              <a:rPr lang="en-GB" sz="2000" b="1" dirty="0"/>
              <a:t> Simple Geometries</a:t>
            </a:r>
            <a:r>
              <a:rPr lang="en-GB" sz="2000" dirty="0"/>
              <a:t> : Best handled with </a:t>
            </a:r>
            <a:r>
              <a:rPr lang="en-GB" sz="2000" b="1" dirty="0"/>
              <a:t>structured grids</a:t>
            </a:r>
            <a:r>
              <a:rPr lang="en-GB" sz="2000" dirty="0"/>
              <a:t> for their simplicity and efficiency.</a:t>
            </a:r>
          </a:p>
          <a:p>
            <a:pPr lvl="1" algn="just">
              <a:buFont typeface="Arial" panose="020B0604020202020204" pitchFamily="34" charset="0"/>
              <a:buChar char="•"/>
            </a:pPr>
            <a:r>
              <a:rPr lang="en-GB" sz="2000" b="1" dirty="0"/>
              <a:t> Complex Geometries</a:t>
            </a:r>
            <a:r>
              <a:rPr lang="en-GB" sz="2000" dirty="0"/>
              <a:t> : Require </a:t>
            </a:r>
            <a:r>
              <a:rPr lang="en-GB" sz="2000" b="1" dirty="0"/>
              <a:t>unstructured grids</a:t>
            </a:r>
            <a:r>
              <a:rPr lang="en-GB" sz="2000" dirty="0"/>
              <a:t> for flexibility and detail.</a:t>
            </a:r>
          </a:p>
          <a:p>
            <a:pPr lvl="1" algn="just">
              <a:buFont typeface="Arial" panose="020B0604020202020204" pitchFamily="34" charset="0"/>
              <a:buChar char="•"/>
            </a:pPr>
            <a:r>
              <a:rPr lang="en-GB" sz="2000" b="1" dirty="0"/>
              <a:t> Hybrid Grids</a:t>
            </a:r>
            <a:r>
              <a:rPr lang="en-GB" sz="2000" dirty="0"/>
              <a:t>: Combine both to leverage advantages where appropriate.</a:t>
            </a:r>
          </a:p>
          <a:p>
            <a:pPr algn="just">
              <a:buNone/>
            </a:pPr>
            <a:r>
              <a:rPr lang="en-GB" sz="2200" b="1" dirty="0"/>
              <a:t>2. Flow Features</a:t>
            </a:r>
          </a:p>
          <a:p>
            <a:pPr lvl="1" algn="just">
              <a:buFont typeface="Arial" panose="020B0604020202020204" pitchFamily="34" charset="0"/>
              <a:buChar char="•"/>
            </a:pPr>
            <a:r>
              <a:rPr lang="en-GB" sz="2000" b="1" dirty="0"/>
              <a:t> Localized phenomena</a:t>
            </a:r>
            <a:r>
              <a:rPr lang="en-GB" sz="2000" dirty="0"/>
              <a:t> : Benefit from </a:t>
            </a:r>
            <a:r>
              <a:rPr lang="en-GB" sz="2000" b="1" dirty="0"/>
              <a:t>adaptive/dynamic grids</a:t>
            </a:r>
            <a:r>
              <a:rPr lang="en-GB" sz="2000" dirty="0"/>
              <a:t> that refine resolution in critical regions.</a:t>
            </a:r>
          </a:p>
          <a:p>
            <a:pPr algn="just">
              <a:buNone/>
            </a:pPr>
            <a:r>
              <a:rPr lang="en-GB" sz="2200" b="1" dirty="0"/>
              <a:t>3. Computational Resources</a:t>
            </a:r>
          </a:p>
          <a:p>
            <a:pPr lvl="1" algn="just">
              <a:buFont typeface="Arial" panose="020B0604020202020204" pitchFamily="34" charset="0"/>
              <a:buChar char="•"/>
            </a:pPr>
            <a:r>
              <a:rPr lang="en-GB" sz="2000" b="1" dirty="0"/>
              <a:t> Finer grids</a:t>
            </a:r>
            <a:r>
              <a:rPr lang="en-GB" sz="2000" dirty="0"/>
              <a:t> improve accuracy but are more computationally expensive.</a:t>
            </a:r>
          </a:p>
          <a:p>
            <a:pPr lvl="1" algn="just">
              <a:buFont typeface="Arial" panose="020B0604020202020204" pitchFamily="34" charset="0"/>
              <a:buChar char="•"/>
            </a:pPr>
            <a:r>
              <a:rPr lang="en-GB" sz="2000" b="1" dirty="0"/>
              <a:t> Unstructured and adaptive meshes</a:t>
            </a:r>
            <a:r>
              <a:rPr lang="en-GB" sz="2000" dirty="0"/>
              <a:t> demand more memory and processing power.</a:t>
            </a:r>
          </a:p>
          <a:p>
            <a:pPr lvl="1" algn="just">
              <a:buFont typeface="Arial" panose="020B0604020202020204" pitchFamily="34" charset="0"/>
              <a:buChar char="•"/>
            </a:pPr>
            <a:r>
              <a:rPr lang="en-GB" sz="2000" b="1" dirty="0"/>
              <a:t> Large-scale simulations</a:t>
            </a:r>
            <a:r>
              <a:rPr lang="en-GB" sz="2000" dirty="0"/>
              <a:t> require careful balance between resolution and computational limits, often using </a:t>
            </a:r>
            <a:r>
              <a:rPr lang="en-GB" sz="2000" b="1" dirty="0"/>
              <a:t>parallelization</a:t>
            </a:r>
            <a:r>
              <a:rPr lang="en-GB" sz="2000" dirty="0"/>
              <a:t>.</a:t>
            </a:r>
          </a:p>
          <a:p>
            <a:pPr algn="just">
              <a:buNone/>
            </a:pPr>
            <a:r>
              <a:rPr lang="en-GB" sz="2200" b="1" dirty="0"/>
              <a:t>4. Numerical Method Compatibility</a:t>
            </a:r>
          </a:p>
          <a:p>
            <a:pPr lvl="1" algn="just">
              <a:buFont typeface="Arial" panose="020B0604020202020204" pitchFamily="34" charset="0"/>
              <a:buChar char="•"/>
            </a:pPr>
            <a:r>
              <a:rPr lang="en-GB" sz="2000" b="1" dirty="0"/>
              <a:t> Finite Difference Method (FDM)</a:t>
            </a:r>
            <a:r>
              <a:rPr lang="en-GB" sz="2000" dirty="0"/>
              <a:t>: Suited for </a:t>
            </a:r>
            <a:r>
              <a:rPr lang="en-GB" sz="2000" b="1" dirty="0"/>
              <a:t>structured grids</a:t>
            </a:r>
            <a:r>
              <a:rPr lang="en-GB" sz="2000" dirty="0"/>
              <a:t> due to regular spacing.</a:t>
            </a:r>
          </a:p>
          <a:p>
            <a:pPr lvl="1" algn="just">
              <a:buFont typeface="Arial" panose="020B0604020202020204" pitchFamily="34" charset="0"/>
              <a:buChar char="•"/>
            </a:pPr>
            <a:r>
              <a:rPr lang="en-GB" sz="2000" b="1" dirty="0"/>
              <a:t> Finite Volume Method (FVM)</a:t>
            </a:r>
            <a:r>
              <a:rPr lang="en-GB" sz="2000" dirty="0"/>
              <a:t>: Works on both </a:t>
            </a:r>
            <a:r>
              <a:rPr lang="en-GB" sz="2000" b="1" dirty="0"/>
              <a:t>structured and unstructured grids</a:t>
            </a:r>
            <a:r>
              <a:rPr lang="en-GB" sz="2000" dirty="0"/>
              <a:t>.</a:t>
            </a:r>
          </a:p>
          <a:p>
            <a:pPr lvl="1" algn="just">
              <a:buFont typeface="Arial" panose="020B0604020202020204" pitchFamily="34" charset="0"/>
              <a:buChar char="•"/>
            </a:pPr>
            <a:r>
              <a:rPr lang="en-GB" sz="2000" b="1" dirty="0"/>
              <a:t> Finite Element Method (FEM)</a:t>
            </a:r>
            <a:r>
              <a:rPr lang="en-GB" sz="2000" dirty="0"/>
              <a:t>: Excels on </a:t>
            </a:r>
            <a:r>
              <a:rPr lang="en-GB" sz="2000" b="1" dirty="0"/>
              <a:t>unstructured grids</a:t>
            </a:r>
            <a:r>
              <a:rPr lang="en-GB" sz="2000" dirty="0"/>
              <a:t>, especially for complex geometries.</a:t>
            </a:r>
          </a:p>
          <a:p>
            <a:pPr algn="just"/>
            <a:r>
              <a:rPr lang="en-GB" sz="2000" dirty="0"/>
              <a:t>The grid choice must be </a:t>
            </a:r>
            <a:r>
              <a:rPr lang="en-GB" sz="2000" b="1" dirty="0"/>
              <a:t>tailored to the geometry, flow features, available resources, and the numerical method</a:t>
            </a:r>
            <a:r>
              <a:rPr lang="en-GB" sz="2000" dirty="0"/>
              <a:t>. An optimal grid ensures both </a:t>
            </a:r>
            <a:r>
              <a:rPr lang="en-GB" sz="2000" b="1" dirty="0"/>
              <a:t>accuracy</a:t>
            </a:r>
            <a:r>
              <a:rPr lang="en-GB" sz="2000" dirty="0"/>
              <a:t> and </a:t>
            </a:r>
            <a:r>
              <a:rPr lang="en-GB" sz="2000" b="1" dirty="0"/>
              <a:t>computational efficiency</a:t>
            </a:r>
            <a:r>
              <a:rPr lang="en-GB" sz="2000" dirty="0"/>
              <a:t> in CFD simulations.</a:t>
            </a:r>
          </a:p>
        </p:txBody>
      </p:sp>
    </p:spTree>
    <p:extLst>
      <p:ext uri="{BB962C8B-B14F-4D97-AF65-F5344CB8AC3E}">
        <p14:creationId xmlns:p14="http://schemas.microsoft.com/office/powerpoint/2010/main" val="2248855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496F10DE-DC7A-C404-61DE-DD67F0B7283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8BF8252-7F4E-EC46-634B-9CC434DA72E1}"/>
              </a:ext>
            </a:extLst>
          </p:cNvPr>
          <p:cNvSpPr txBox="1"/>
          <p:nvPr/>
        </p:nvSpPr>
        <p:spPr>
          <a:xfrm>
            <a:off x="128337" y="216966"/>
            <a:ext cx="6096000" cy="430887"/>
          </a:xfrm>
          <a:prstGeom prst="rect">
            <a:avLst/>
          </a:prstGeom>
          <a:noFill/>
        </p:spPr>
        <p:txBody>
          <a:bodyPr wrap="square">
            <a:spAutoFit/>
          </a:bodyPr>
          <a:lstStyle/>
          <a:p>
            <a:r>
              <a:rPr lang="en-GB" sz="2200" b="1" dirty="0"/>
              <a:t>6.2 Classification of Numerical Grids</a:t>
            </a:r>
          </a:p>
        </p:txBody>
      </p:sp>
      <p:sp>
        <p:nvSpPr>
          <p:cNvPr id="4" name="TextBox 3">
            <a:extLst>
              <a:ext uri="{FF2B5EF4-FFF2-40B4-BE49-F238E27FC236}">
                <a16:creationId xmlns:a16="http://schemas.microsoft.com/office/drawing/2014/main" id="{A914A5A9-40B8-863E-048F-A8BB928D0075}"/>
              </a:ext>
            </a:extLst>
          </p:cNvPr>
          <p:cNvSpPr txBox="1"/>
          <p:nvPr/>
        </p:nvSpPr>
        <p:spPr>
          <a:xfrm>
            <a:off x="128337" y="647853"/>
            <a:ext cx="11935326" cy="5970865"/>
          </a:xfrm>
          <a:prstGeom prst="rect">
            <a:avLst/>
          </a:prstGeom>
          <a:noFill/>
        </p:spPr>
        <p:txBody>
          <a:bodyPr wrap="square">
            <a:spAutoFit/>
          </a:bodyPr>
          <a:lstStyle/>
          <a:p>
            <a:pPr marL="457200" indent="-457200" algn="just">
              <a:buAutoNum type="alphaUcPeriod"/>
            </a:pPr>
            <a:r>
              <a:rPr lang="en-GB" sz="2200" b="1" dirty="0"/>
              <a:t>Topology</a:t>
            </a:r>
          </a:p>
          <a:p>
            <a:pPr algn="just"/>
            <a:r>
              <a:rPr lang="en-GB" sz="2000" b="1" dirty="0"/>
              <a:t>Cartesian Grids</a:t>
            </a:r>
          </a:p>
          <a:p>
            <a:pPr algn="just"/>
            <a:r>
              <a:rPr lang="en-GB" sz="2000" dirty="0"/>
              <a:t>Cartesian grids are characterized by their alignment with the </a:t>
            </a:r>
            <a:r>
              <a:rPr lang="en-GB" sz="2000" b="1" dirty="0"/>
              <a:t>Cartesian coordinate axes. </a:t>
            </a:r>
            <a:r>
              <a:rPr lang="en-GB" sz="2000" dirty="0"/>
              <a:t>This orthogonal arrangement leads to a mesh composed of </a:t>
            </a:r>
            <a:r>
              <a:rPr lang="en-GB" sz="2000" b="1" dirty="0"/>
              <a:t>rectangular </a:t>
            </a:r>
            <a:r>
              <a:rPr lang="en-GB" sz="2000" dirty="0"/>
              <a:t>or </a:t>
            </a:r>
            <a:r>
              <a:rPr lang="en-GB" sz="2000" b="1" dirty="0"/>
              <a:t>cuboidal</a:t>
            </a:r>
            <a:r>
              <a:rPr lang="en-GB" sz="2000" dirty="0"/>
              <a:t> elements. Their regular and predictable structure makes them exceptionally </a:t>
            </a:r>
            <a:r>
              <a:rPr lang="en-GB" sz="2000" b="1" dirty="0"/>
              <a:t>simple to implement</a:t>
            </a:r>
            <a:r>
              <a:rPr lang="en-GB" sz="2000" dirty="0"/>
              <a:t>, highly </a:t>
            </a:r>
            <a:r>
              <a:rPr lang="en-GB" sz="2000" b="1" dirty="0"/>
              <a:t>efficient computationally</a:t>
            </a:r>
            <a:r>
              <a:rPr lang="el-GR" sz="2000" dirty="0"/>
              <a:t>.</a:t>
            </a:r>
            <a:endParaRPr lang="en-GB" sz="2000" dirty="0"/>
          </a:p>
          <a:p>
            <a:pPr algn="just"/>
            <a:endParaRPr lang="en-GB" sz="2000" dirty="0"/>
          </a:p>
          <a:p>
            <a:pPr algn="just">
              <a:buNone/>
            </a:pPr>
            <a:r>
              <a:rPr lang="en-GB" sz="2000" b="1" dirty="0"/>
              <a:t>Advantages</a:t>
            </a:r>
          </a:p>
          <a:p>
            <a:pPr lvl="1" algn="just">
              <a:buFont typeface="Arial" panose="020B0604020202020204" pitchFamily="34" charset="0"/>
              <a:buChar char="•"/>
            </a:pPr>
            <a:r>
              <a:rPr lang="en-GB" sz="2000" b="1" dirty="0"/>
              <a:t> </a:t>
            </a:r>
            <a:r>
              <a:rPr lang="en-GB" sz="2000" dirty="0"/>
              <a:t>Straightforward implementation and computational efficiency</a:t>
            </a:r>
          </a:p>
          <a:p>
            <a:pPr lvl="1" algn="just">
              <a:buFont typeface="Arial" panose="020B0604020202020204" pitchFamily="34" charset="0"/>
              <a:buChar char="•"/>
            </a:pPr>
            <a:r>
              <a:rPr lang="en-GB" sz="2000" b="1" dirty="0"/>
              <a:t> </a:t>
            </a:r>
            <a:r>
              <a:rPr lang="en-GB" sz="2000" dirty="0"/>
              <a:t>Well-suited for simple geometries with rectangular or box-shaped domains</a:t>
            </a:r>
          </a:p>
          <a:p>
            <a:pPr lvl="1" algn="just">
              <a:buFont typeface="Arial" panose="020B0604020202020204" pitchFamily="34" charset="0"/>
              <a:buChar char="•"/>
            </a:pPr>
            <a:r>
              <a:rPr lang="en-GB" sz="2000" b="1" dirty="0"/>
              <a:t> </a:t>
            </a:r>
            <a:r>
              <a:rPr lang="en-GB" sz="2000" dirty="0"/>
              <a:t>Easy to visualize and interpret results.</a:t>
            </a:r>
          </a:p>
          <a:p>
            <a:pPr algn="just">
              <a:buNone/>
            </a:pPr>
            <a:r>
              <a:rPr lang="en-GB" sz="2000" b="1" dirty="0"/>
              <a:t>Limitations</a:t>
            </a:r>
          </a:p>
          <a:p>
            <a:pPr lvl="1" algn="just">
              <a:buFont typeface="Arial" panose="020B0604020202020204" pitchFamily="34" charset="0"/>
              <a:buChar char="•"/>
            </a:pPr>
            <a:r>
              <a:rPr lang="en-GB" sz="2000" b="1" dirty="0"/>
              <a:t> </a:t>
            </a:r>
            <a:r>
              <a:rPr lang="en-GB" sz="2000" dirty="0"/>
              <a:t>Difficulty in accurately representing complex or curved boundaries.</a:t>
            </a:r>
          </a:p>
          <a:p>
            <a:pPr lvl="1" algn="just">
              <a:buFont typeface="Arial" panose="020B0604020202020204" pitchFamily="34" charset="0"/>
              <a:buChar char="•"/>
            </a:pPr>
            <a:r>
              <a:rPr lang="en-GB" sz="2000" b="1" dirty="0"/>
              <a:t> </a:t>
            </a:r>
            <a:r>
              <a:rPr lang="en-GB" sz="2000" dirty="0"/>
              <a:t>Stair-stepping effect near curved surfaces, leading to potential inaccuracies.</a:t>
            </a:r>
          </a:p>
          <a:p>
            <a:pPr lvl="1" algn="just">
              <a:buFont typeface="Arial" panose="020B0604020202020204" pitchFamily="34" charset="0"/>
              <a:buChar char="•"/>
            </a:pPr>
            <a:r>
              <a:rPr lang="en-GB" sz="2000" b="1" dirty="0"/>
              <a:t> </a:t>
            </a:r>
            <a:r>
              <a:rPr lang="en-GB" sz="2000" dirty="0"/>
              <a:t>Inefficient for highly irregular geometries, requiring excessive refinement in some regions.</a:t>
            </a:r>
          </a:p>
          <a:p>
            <a:pPr lvl="1" algn="just">
              <a:buFont typeface="Arial" panose="020B0604020202020204" pitchFamily="34" charset="0"/>
              <a:buChar char="•"/>
            </a:pPr>
            <a:endParaRPr lang="en-GB" sz="2000" dirty="0"/>
          </a:p>
          <a:p>
            <a:pPr algn="just"/>
            <a:r>
              <a:rPr lang="en-GB" sz="2000" dirty="0"/>
              <a:t>In </a:t>
            </a:r>
            <a:r>
              <a:rPr lang="en-GB" sz="2000" b="1" dirty="0"/>
              <a:t>wind turbine simulations</a:t>
            </a:r>
            <a:r>
              <a:rPr lang="en-GB" sz="2000" dirty="0"/>
              <a:t>, they are often suitable for modeling the </a:t>
            </a:r>
            <a:r>
              <a:rPr lang="en-GB" sz="2000" b="1" dirty="0"/>
              <a:t>far-field flow</a:t>
            </a:r>
            <a:r>
              <a:rPr lang="en-GB" sz="2000" dirty="0"/>
              <a:t>, where the domain is large and relatively uniform. However, </a:t>
            </a:r>
            <a:r>
              <a:rPr lang="en-GB" sz="2000" b="1" dirty="0"/>
              <a:t>near the turbine blades</a:t>
            </a:r>
            <a:r>
              <a:rPr lang="en-GB" sz="2000" dirty="0"/>
              <a:t>, alternative grid types like </a:t>
            </a:r>
            <a:r>
              <a:rPr lang="en-GB" sz="2000" b="1" dirty="0"/>
              <a:t>body-fitted structured grids</a:t>
            </a:r>
            <a:r>
              <a:rPr lang="en-GB" sz="2000" dirty="0"/>
              <a:t> or </a:t>
            </a:r>
            <a:r>
              <a:rPr lang="en-GB" sz="2000" b="1" dirty="0"/>
              <a:t>unstructured meshes</a:t>
            </a:r>
            <a:r>
              <a:rPr lang="en-GB" sz="2000" dirty="0"/>
              <a:t> are preferred to capture the detailed aerodynamic behaviour around the blade surfaces.</a:t>
            </a:r>
          </a:p>
        </p:txBody>
      </p:sp>
    </p:spTree>
    <p:extLst>
      <p:ext uri="{BB962C8B-B14F-4D97-AF65-F5344CB8AC3E}">
        <p14:creationId xmlns:p14="http://schemas.microsoft.com/office/powerpoint/2010/main" val="3984660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21AF67AB-8D1A-CEBC-40C0-BF218F011E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CCEB21-0FAB-ED4C-69C6-7742E3133E24}"/>
              </a:ext>
            </a:extLst>
          </p:cNvPr>
          <p:cNvSpPr txBox="1"/>
          <p:nvPr/>
        </p:nvSpPr>
        <p:spPr>
          <a:xfrm>
            <a:off x="246668" y="302359"/>
            <a:ext cx="6096000" cy="6555641"/>
          </a:xfrm>
          <a:prstGeom prst="rect">
            <a:avLst/>
          </a:prstGeom>
          <a:noFill/>
        </p:spPr>
        <p:txBody>
          <a:bodyPr wrap="square">
            <a:spAutoFit/>
          </a:bodyPr>
          <a:lstStyle/>
          <a:p>
            <a:pPr algn="just">
              <a:buNone/>
            </a:pPr>
            <a:r>
              <a:rPr lang="en-GB" sz="2000" b="1" dirty="0"/>
              <a:t>Curvilinear Grids</a:t>
            </a:r>
          </a:p>
          <a:p>
            <a:pPr algn="just"/>
            <a:r>
              <a:rPr lang="en-GB" sz="2000" dirty="0"/>
              <a:t>Curvilinear grids allow </a:t>
            </a:r>
            <a:r>
              <a:rPr lang="en-GB" sz="2000" b="1" dirty="0"/>
              <a:t>grid lines to curve</a:t>
            </a:r>
            <a:r>
              <a:rPr lang="en-GB" sz="2000" dirty="0"/>
              <a:t> and conform to the domain’s geometry and boundary shapes. This ability enhances the </a:t>
            </a:r>
            <a:r>
              <a:rPr lang="en-GB" sz="2000" b="1" dirty="0"/>
              <a:t>geometric flexibility</a:t>
            </a:r>
            <a:r>
              <a:rPr lang="en-GB" sz="2000" dirty="0"/>
              <a:t> and </a:t>
            </a:r>
            <a:r>
              <a:rPr lang="en-GB" sz="2000" b="1" dirty="0"/>
              <a:t>accuracy</a:t>
            </a:r>
            <a:r>
              <a:rPr lang="en-GB" sz="2000" dirty="0"/>
              <a:t> of numerical simulations.</a:t>
            </a:r>
          </a:p>
          <a:p>
            <a:pPr algn="just"/>
            <a:endParaRPr lang="en-GB" sz="2000" dirty="0"/>
          </a:p>
          <a:p>
            <a:pPr algn="just">
              <a:buNone/>
            </a:pPr>
            <a:r>
              <a:rPr lang="en-GB" sz="2000" b="1" dirty="0"/>
              <a:t>Advantages</a:t>
            </a:r>
          </a:p>
          <a:p>
            <a:pPr lvl="1" algn="just">
              <a:buFont typeface="Arial" panose="020B0604020202020204" pitchFamily="34" charset="0"/>
              <a:buChar char="•"/>
            </a:pPr>
            <a:r>
              <a:rPr lang="en-GB" sz="2000" dirty="0"/>
              <a:t> Better representation of complex geometries and curved boundaries.</a:t>
            </a:r>
          </a:p>
          <a:p>
            <a:pPr lvl="1" algn="just">
              <a:buFont typeface="Arial" panose="020B0604020202020204" pitchFamily="34" charset="0"/>
              <a:buChar char="•"/>
            </a:pPr>
            <a:r>
              <a:rPr lang="en-GB" sz="2000" dirty="0"/>
              <a:t> Reduced grid skewness and distortion near curved surfaces, leading to improved accuracy.</a:t>
            </a:r>
          </a:p>
          <a:p>
            <a:pPr lvl="1" algn="just">
              <a:buFont typeface="Arial" panose="020B0604020202020204" pitchFamily="34" charset="0"/>
              <a:buChar char="•"/>
            </a:pPr>
            <a:r>
              <a:rPr lang="en-GB" sz="2000" dirty="0"/>
              <a:t> Can be more computationally efficient than unstructured grids for certain geometries.</a:t>
            </a:r>
          </a:p>
          <a:p>
            <a:pPr algn="just">
              <a:buNone/>
            </a:pPr>
            <a:r>
              <a:rPr lang="en-GB" sz="2000" b="1" dirty="0"/>
              <a:t>Limitations</a:t>
            </a:r>
          </a:p>
          <a:p>
            <a:pPr lvl="1" algn="just">
              <a:buFont typeface="Arial" panose="020B0604020202020204" pitchFamily="34" charset="0"/>
              <a:buChar char="•"/>
            </a:pPr>
            <a:r>
              <a:rPr lang="en-GB" sz="2000" dirty="0"/>
              <a:t> More challenging to generate than Cartesian grids.</a:t>
            </a:r>
          </a:p>
          <a:p>
            <a:pPr lvl="1" algn="just">
              <a:buFont typeface="Arial" panose="020B0604020202020204" pitchFamily="34" charset="0"/>
              <a:buChar char="•"/>
            </a:pPr>
            <a:r>
              <a:rPr lang="en-GB" sz="2000" dirty="0"/>
              <a:t> May still exhibit some skewness or distortion in regions of high curvature.</a:t>
            </a:r>
          </a:p>
          <a:p>
            <a:pPr lvl="1" algn="just">
              <a:buFont typeface="Arial" panose="020B0604020202020204" pitchFamily="34" charset="0"/>
              <a:buChar char="•"/>
            </a:pPr>
            <a:r>
              <a:rPr lang="en-GB" sz="2000" dirty="0"/>
              <a:t> Not as flexible as unstructured grids for handling highly irregular geometries.</a:t>
            </a:r>
          </a:p>
          <a:p>
            <a:pPr algn="just"/>
            <a:endParaRPr lang="en-GB" sz="2000" dirty="0"/>
          </a:p>
        </p:txBody>
      </p:sp>
      <p:pic>
        <p:nvPicPr>
          <p:cNvPr id="5" name="Picture 4">
            <a:extLst>
              <a:ext uri="{FF2B5EF4-FFF2-40B4-BE49-F238E27FC236}">
                <a16:creationId xmlns:a16="http://schemas.microsoft.com/office/drawing/2014/main" id="{1E68CB11-E83D-BF6A-3698-054E2F189539}"/>
              </a:ext>
            </a:extLst>
          </p:cNvPr>
          <p:cNvPicPr>
            <a:picLocks noChangeAspect="1"/>
          </p:cNvPicPr>
          <p:nvPr/>
        </p:nvPicPr>
        <p:blipFill>
          <a:blip r:embed="rId2"/>
          <a:stretch>
            <a:fillRect/>
          </a:stretch>
        </p:blipFill>
        <p:spPr>
          <a:xfrm>
            <a:off x="6981019" y="1051560"/>
            <a:ext cx="4964313" cy="4754880"/>
          </a:xfrm>
          <a:prstGeom prst="rect">
            <a:avLst/>
          </a:prstGeom>
        </p:spPr>
      </p:pic>
    </p:spTree>
    <p:extLst>
      <p:ext uri="{BB962C8B-B14F-4D97-AF65-F5344CB8AC3E}">
        <p14:creationId xmlns:p14="http://schemas.microsoft.com/office/powerpoint/2010/main" val="2860214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029F8F1A-3097-19C6-79FB-A1E655D9E52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F514FC4-EDCA-2809-1EC9-C20653B6FD97}"/>
              </a:ext>
            </a:extLst>
          </p:cNvPr>
          <p:cNvSpPr txBox="1"/>
          <p:nvPr/>
        </p:nvSpPr>
        <p:spPr>
          <a:xfrm>
            <a:off x="246667" y="190108"/>
            <a:ext cx="11682573" cy="1323439"/>
          </a:xfrm>
          <a:prstGeom prst="rect">
            <a:avLst/>
          </a:prstGeom>
          <a:noFill/>
        </p:spPr>
        <p:txBody>
          <a:bodyPr wrap="square">
            <a:spAutoFit/>
          </a:bodyPr>
          <a:lstStyle/>
          <a:p>
            <a:pPr algn="just">
              <a:buNone/>
            </a:pPr>
            <a:r>
              <a:rPr lang="en-GB" sz="2000" b="1" dirty="0"/>
              <a:t>Body-fitted Grids</a:t>
            </a:r>
          </a:p>
          <a:p>
            <a:pPr algn="just"/>
            <a:r>
              <a:rPr lang="en-GB" sz="2000" dirty="0"/>
              <a:t>Body-fitted grids take the concept of curvilinear grids a step further by aligning the grid lines directly with the boundaries of the object being simulated. This ensures excellent accuracy in capturing flow features near the object’s surface.</a:t>
            </a:r>
          </a:p>
        </p:txBody>
      </p:sp>
      <p:pic>
        <p:nvPicPr>
          <p:cNvPr id="4" name="Picture 3">
            <a:extLst>
              <a:ext uri="{FF2B5EF4-FFF2-40B4-BE49-F238E27FC236}">
                <a16:creationId xmlns:a16="http://schemas.microsoft.com/office/drawing/2014/main" id="{A6A7AF1B-E18D-74AD-4D18-C64952DA0785}"/>
              </a:ext>
            </a:extLst>
          </p:cNvPr>
          <p:cNvPicPr>
            <a:picLocks noChangeAspect="1"/>
          </p:cNvPicPr>
          <p:nvPr/>
        </p:nvPicPr>
        <p:blipFill>
          <a:blip r:embed="rId2"/>
          <a:stretch>
            <a:fillRect/>
          </a:stretch>
        </p:blipFill>
        <p:spPr>
          <a:xfrm>
            <a:off x="5979158" y="1886944"/>
            <a:ext cx="5830114" cy="3505689"/>
          </a:xfrm>
          <a:prstGeom prst="rect">
            <a:avLst/>
          </a:prstGeom>
        </p:spPr>
      </p:pic>
      <p:sp>
        <p:nvSpPr>
          <p:cNvPr id="7" name="TextBox 6">
            <a:extLst>
              <a:ext uri="{FF2B5EF4-FFF2-40B4-BE49-F238E27FC236}">
                <a16:creationId xmlns:a16="http://schemas.microsoft.com/office/drawing/2014/main" id="{D4F89524-E912-4E9D-2500-EF599282EB68}"/>
              </a:ext>
            </a:extLst>
          </p:cNvPr>
          <p:cNvSpPr txBox="1"/>
          <p:nvPr/>
        </p:nvSpPr>
        <p:spPr>
          <a:xfrm>
            <a:off x="246667" y="1513547"/>
            <a:ext cx="5612523" cy="5324535"/>
          </a:xfrm>
          <a:prstGeom prst="rect">
            <a:avLst/>
          </a:prstGeom>
          <a:noFill/>
        </p:spPr>
        <p:txBody>
          <a:bodyPr wrap="square">
            <a:spAutoFit/>
          </a:bodyPr>
          <a:lstStyle/>
          <a:p>
            <a:pPr algn="just">
              <a:buNone/>
            </a:pPr>
            <a:r>
              <a:rPr lang="en-GB" sz="2000" b="1" dirty="0"/>
              <a:t>Advantages</a:t>
            </a:r>
          </a:p>
          <a:p>
            <a:pPr lvl="1" algn="just">
              <a:buFont typeface="Arial" panose="020B0604020202020204" pitchFamily="34" charset="0"/>
              <a:buChar char="•"/>
            </a:pPr>
            <a:r>
              <a:rPr lang="en-GB" sz="2000" dirty="0"/>
              <a:t> Superior accuracy for complex geometries, especially near boundaries</a:t>
            </a:r>
          </a:p>
          <a:p>
            <a:pPr lvl="1" algn="just">
              <a:buFont typeface="Arial" panose="020B0604020202020204" pitchFamily="34" charset="0"/>
              <a:buChar char="•"/>
            </a:pPr>
            <a:r>
              <a:rPr lang="en-GB" sz="2000" dirty="0"/>
              <a:t> Minimal grid skewness and distortion, leading to improved numerical stability</a:t>
            </a:r>
          </a:p>
          <a:p>
            <a:pPr lvl="1" algn="just">
              <a:buFont typeface="Arial" panose="020B0604020202020204" pitchFamily="34" charset="0"/>
              <a:buChar char="•"/>
            </a:pPr>
            <a:r>
              <a:rPr lang="en-GB" sz="2000" dirty="0"/>
              <a:t> Ideal for simulations where accurate boundary layer resolution is critical.</a:t>
            </a:r>
          </a:p>
          <a:p>
            <a:pPr lvl="1" algn="just">
              <a:buFont typeface="Arial" panose="020B0604020202020204" pitchFamily="34" charset="0"/>
              <a:buChar char="•"/>
            </a:pPr>
            <a:endParaRPr lang="en-GB" sz="2000" dirty="0"/>
          </a:p>
          <a:p>
            <a:pPr algn="just">
              <a:buNone/>
            </a:pPr>
            <a:r>
              <a:rPr lang="en-GB" sz="2000" b="1" dirty="0"/>
              <a:t>Limitations</a:t>
            </a:r>
          </a:p>
          <a:p>
            <a:pPr lvl="1" algn="just">
              <a:buFont typeface="Arial" panose="020B0604020202020204" pitchFamily="34" charset="0"/>
              <a:buChar char="•"/>
            </a:pPr>
            <a:r>
              <a:rPr lang="en-GB" sz="2000" dirty="0"/>
              <a:t> Can be challenging and time-consuming to generate, particularly for highly irregular shapes</a:t>
            </a:r>
          </a:p>
          <a:p>
            <a:pPr lvl="1" algn="just">
              <a:buFont typeface="Arial" panose="020B0604020202020204" pitchFamily="34" charset="0"/>
              <a:buChar char="•"/>
            </a:pPr>
            <a:r>
              <a:rPr lang="en-GB" sz="2000" dirty="0"/>
              <a:t> May require specialized grid generation techniques and software</a:t>
            </a:r>
          </a:p>
          <a:p>
            <a:pPr lvl="1" algn="just">
              <a:buFont typeface="Arial" panose="020B0604020202020204" pitchFamily="34" charset="0"/>
              <a:buChar char="•"/>
            </a:pPr>
            <a:r>
              <a:rPr lang="en-GB" sz="2000" dirty="0"/>
              <a:t> Not as flexible as unstructured grids for handling moving boundaries or evolving geometries.</a:t>
            </a:r>
          </a:p>
        </p:txBody>
      </p:sp>
    </p:spTree>
    <p:extLst>
      <p:ext uri="{BB962C8B-B14F-4D97-AF65-F5344CB8AC3E}">
        <p14:creationId xmlns:p14="http://schemas.microsoft.com/office/powerpoint/2010/main" val="72821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16F9D030-4B4F-CD04-5F87-648870AD516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6B1246-95DF-16E6-9BFA-7BB4F46B1816}"/>
              </a:ext>
            </a:extLst>
          </p:cNvPr>
          <p:cNvSpPr txBox="1"/>
          <p:nvPr/>
        </p:nvSpPr>
        <p:spPr>
          <a:xfrm>
            <a:off x="0" y="0"/>
            <a:ext cx="12192000" cy="6924973"/>
          </a:xfrm>
          <a:prstGeom prst="rect">
            <a:avLst/>
          </a:prstGeom>
          <a:noFill/>
        </p:spPr>
        <p:txBody>
          <a:bodyPr wrap="square">
            <a:spAutoFit/>
          </a:bodyPr>
          <a:lstStyle/>
          <a:p>
            <a:pPr algn="just">
              <a:buNone/>
            </a:pPr>
            <a:r>
              <a:rPr lang="en-GB" sz="2200" b="1" dirty="0"/>
              <a:t>B. Structure</a:t>
            </a:r>
          </a:p>
          <a:p>
            <a:pPr algn="just"/>
            <a:r>
              <a:rPr lang="en-GB" sz="2000" dirty="0"/>
              <a:t>The </a:t>
            </a:r>
            <a:r>
              <a:rPr lang="en-GB" sz="2000" b="1" dirty="0"/>
              <a:t>structure</a:t>
            </a:r>
            <a:r>
              <a:rPr lang="en-GB" sz="2000" dirty="0"/>
              <a:t> of a numerical grid refers to the </a:t>
            </a:r>
            <a:r>
              <a:rPr lang="en-GB" sz="2000" b="1" dirty="0"/>
              <a:t>arrangement and connectivity</a:t>
            </a:r>
            <a:r>
              <a:rPr lang="en-GB" sz="2000" dirty="0"/>
              <a:t> of grid points, which fundamentally differentiates </a:t>
            </a:r>
            <a:r>
              <a:rPr lang="en-GB" sz="2000" b="1" dirty="0"/>
              <a:t>structured</a:t>
            </a:r>
            <a:r>
              <a:rPr lang="en-GB" sz="2000" dirty="0"/>
              <a:t> from </a:t>
            </a:r>
            <a:r>
              <a:rPr lang="en-GB" sz="2000" b="1" dirty="0"/>
              <a:t>unstructured</a:t>
            </a:r>
            <a:r>
              <a:rPr lang="en-GB" sz="2000" dirty="0"/>
              <a:t> grid systems. Each approach offers distinct advantages and limitations, influencing the suitability of a grid for specific types of CFD problems.</a:t>
            </a:r>
          </a:p>
          <a:p>
            <a:pPr algn="just"/>
            <a:endParaRPr lang="el-GR" sz="2000" dirty="0"/>
          </a:p>
          <a:p>
            <a:pPr algn="just"/>
            <a:r>
              <a:rPr lang="en-GB" sz="2200" b="1" dirty="0"/>
              <a:t>Structured Grids</a:t>
            </a:r>
            <a:endParaRPr lang="el-GR" sz="2200" b="1" dirty="0"/>
          </a:p>
          <a:p>
            <a:pPr algn="just"/>
            <a:r>
              <a:rPr lang="en-GB" sz="2000" dirty="0"/>
              <a:t>Structured grids are defined by their regular and orderly configuration of grid points. This layout is typically logically indexed, allowing for predictable connectivity and straightforward neighbour relationships. </a:t>
            </a:r>
          </a:p>
          <a:p>
            <a:pPr algn="just"/>
            <a:endParaRPr lang="en-GB" sz="2000" b="1" dirty="0"/>
          </a:p>
          <a:p>
            <a:pPr algn="just"/>
            <a:r>
              <a:rPr lang="en-GB" sz="2000" b="1" dirty="0"/>
              <a:t>Advantages</a:t>
            </a:r>
            <a:endParaRPr lang="en-GB" sz="2000" dirty="0"/>
          </a:p>
          <a:p>
            <a:pPr lvl="1" algn="just">
              <a:buFont typeface="Arial" panose="020B0604020202020204" pitchFamily="34" charset="0"/>
              <a:buChar char="•"/>
            </a:pPr>
            <a:r>
              <a:rPr lang="en-GB" sz="2000" b="1" dirty="0"/>
              <a:t> Efficient Data Handling</a:t>
            </a:r>
            <a:r>
              <a:rPr lang="en-GB" sz="2000" dirty="0"/>
              <a:t>: The regular grid topology allows for simple, index-based access to grid points and associated variables, which improves </a:t>
            </a:r>
            <a:r>
              <a:rPr lang="en-GB" sz="2000" b="1" dirty="0"/>
              <a:t>memory efficiency</a:t>
            </a:r>
            <a:r>
              <a:rPr lang="en-GB" sz="2000" dirty="0"/>
              <a:t> and enables </a:t>
            </a:r>
            <a:r>
              <a:rPr lang="en-GB" sz="2000" b="1" dirty="0"/>
              <a:t>optimized data traversal</a:t>
            </a:r>
            <a:r>
              <a:rPr lang="en-GB" sz="2000" dirty="0"/>
              <a:t> during computation.</a:t>
            </a:r>
          </a:p>
          <a:p>
            <a:pPr lvl="1" algn="just">
              <a:buFont typeface="Arial" panose="020B0604020202020204" pitchFamily="34" charset="0"/>
              <a:buChar char="•"/>
            </a:pPr>
            <a:r>
              <a:rPr lang="en-GB" sz="2000" b="1" dirty="0"/>
              <a:t> Simplified Numerical Implementation</a:t>
            </a:r>
            <a:r>
              <a:rPr lang="en-GB" sz="2000" dirty="0"/>
              <a:t>: Many numerical schemes</a:t>
            </a:r>
            <a:r>
              <a:rPr lang="el-GR" sz="2000" dirty="0"/>
              <a:t> </a:t>
            </a:r>
            <a:r>
              <a:rPr lang="en-GB" sz="2000" dirty="0"/>
              <a:t>are naturally aligned with structured grids due to their reliance on consistent spacing and connectivity, enabling </a:t>
            </a:r>
            <a:r>
              <a:rPr lang="en-GB" sz="2000" b="1" dirty="0"/>
              <a:t>simpler code structures</a:t>
            </a:r>
            <a:r>
              <a:rPr lang="en-GB" sz="2000" dirty="0"/>
              <a:t> and faster solver performance.</a:t>
            </a:r>
          </a:p>
          <a:p>
            <a:pPr lvl="1" algn="just">
              <a:buFont typeface="Arial" panose="020B0604020202020204" pitchFamily="34" charset="0"/>
              <a:buChar char="•"/>
            </a:pPr>
            <a:r>
              <a:rPr lang="en-GB" sz="2000" b="1" dirty="0"/>
              <a:t> Excellent for Simple Geometries</a:t>
            </a:r>
            <a:r>
              <a:rPr lang="en-GB" sz="2000" dirty="0"/>
              <a:t>: Ideally suited for domains with </a:t>
            </a:r>
            <a:r>
              <a:rPr lang="en-GB" sz="2000" b="1" dirty="0"/>
              <a:t>regular, simple geometries</a:t>
            </a:r>
            <a:r>
              <a:rPr lang="en-GB" sz="2000" dirty="0"/>
              <a:t>, such as:</a:t>
            </a:r>
          </a:p>
          <a:p>
            <a:pPr marL="1200150" lvl="2" indent="-285750" algn="just">
              <a:buFont typeface="Arial" panose="020B0604020202020204" pitchFamily="34" charset="0"/>
              <a:buChar char="•"/>
            </a:pPr>
            <a:r>
              <a:rPr lang="en-GB" sz="2000" b="1" dirty="0"/>
              <a:t>Rectangular channels</a:t>
            </a:r>
            <a:endParaRPr lang="en-GB" sz="2000" dirty="0"/>
          </a:p>
          <a:p>
            <a:pPr marL="1200150" lvl="2" indent="-285750" algn="just">
              <a:buFont typeface="Arial" panose="020B0604020202020204" pitchFamily="34" charset="0"/>
              <a:buChar char="•"/>
            </a:pPr>
            <a:r>
              <a:rPr lang="en-GB" sz="2000" b="1" dirty="0"/>
              <a:t>Straight ducts</a:t>
            </a:r>
            <a:endParaRPr lang="en-GB" sz="2000" dirty="0"/>
          </a:p>
          <a:p>
            <a:pPr marL="1200150" lvl="2" indent="-285750" algn="just">
              <a:buFont typeface="Arial" panose="020B0604020202020204" pitchFamily="34" charset="0"/>
              <a:buChar char="•"/>
            </a:pPr>
            <a:r>
              <a:rPr lang="en-GB" sz="2000" b="1" dirty="0"/>
              <a:t>Annular or axisymmetric regions</a:t>
            </a:r>
            <a:endParaRPr lang="en-GB" sz="2000" dirty="0"/>
          </a:p>
          <a:p>
            <a:pPr algn="just"/>
            <a:r>
              <a:rPr lang="en-GB" sz="2000" dirty="0"/>
              <a:t>In such cases, grid lines can be directly aligned with </a:t>
            </a:r>
            <a:r>
              <a:rPr lang="en-GB" sz="2000" b="1" dirty="0"/>
              <a:t>coordinate directions</a:t>
            </a:r>
            <a:r>
              <a:rPr lang="en-GB" sz="2000" dirty="0"/>
              <a:t>, making it easier to apply </a:t>
            </a:r>
            <a:r>
              <a:rPr lang="en-GB" sz="2000" b="1" dirty="0"/>
              <a:t>boundary conditions</a:t>
            </a:r>
            <a:r>
              <a:rPr lang="en-GB" sz="2000" dirty="0"/>
              <a:t> and </a:t>
            </a:r>
            <a:r>
              <a:rPr lang="en-GB" sz="2000" b="1" dirty="0"/>
              <a:t>analyze solution behaviour</a:t>
            </a:r>
            <a:r>
              <a:rPr lang="en-GB" sz="2000" dirty="0"/>
              <a:t>.</a:t>
            </a:r>
          </a:p>
        </p:txBody>
      </p:sp>
    </p:spTree>
    <p:extLst>
      <p:ext uri="{BB962C8B-B14F-4D97-AF65-F5344CB8AC3E}">
        <p14:creationId xmlns:p14="http://schemas.microsoft.com/office/powerpoint/2010/main" val="1990595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5FC5B366-8D35-5F22-4D41-527A77403D4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84F63D5-43E2-9CCE-95CA-185593A8E0A8}"/>
              </a:ext>
            </a:extLst>
          </p:cNvPr>
          <p:cNvSpPr txBox="1"/>
          <p:nvPr/>
        </p:nvSpPr>
        <p:spPr>
          <a:xfrm>
            <a:off x="0" y="305068"/>
            <a:ext cx="12192000" cy="6247864"/>
          </a:xfrm>
          <a:prstGeom prst="rect">
            <a:avLst/>
          </a:prstGeom>
          <a:noFill/>
        </p:spPr>
        <p:txBody>
          <a:bodyPr wrap="square">
            <a:spAutoFit/>
          </a:bodyPr>
          <a:lstStyle/>
          <a:p>
            <a:pPr algn="just">
              <a:buNone/>
            </a:pPr>
            <a:r>
              <a:rPr lang="en-GB" sz="2000" b="1" dirty="0"/>
              <a:t>Challenges</a:t>
            </a:r>
            <a:endParaRPr lang="en-GB" sz="2000" dirty="0"/>
          </a:p>
          <a:p>
            <a:pPr algn="just">
              <a:buFont typeface="Arial" panose="020B0604020202020204" pitchFamily="34" charset="0"/>
              <a:buChar char="•"/>
            </a:pPr>
            <a:r>
              <a:rPr lang="en-GB" sz="2000" b="1" dirty="0"/>
              <a:t> Limited Geometric Flexibility</a:t>
            </a:r>
            <a:r>
              <a:rPr lang="en-GB" sz="2000" dirty="0"/>
              <a:t>: The </a:t>
            </a:r>
            <a:r>
              <a:rPr lang="en-GB" sz="2000" b="1" dirty="0"/>
              <a:t>rigidity</a:t>
            </a:r>
            <a:r>
              <a:rPr lang="en-GB" sz="2000" dirty="0"/>
              <a:t> of structured grids can make it difficult to conform to </a:t>
            </a:r>
            <a:r>
              <a:rPr lang="en-GB" sz="2000" b="1" dirty="0"/>
              <a:t>complex or highly irregular geometries</a:t>
            </a:r>
            <a:r>
              <a:rPr lang="en-GB" sz="2000" dirty="0"/>
              <a:t>. To capture such geometries accurately, grid generation may require:</a:t>
            </a:r>
          </a:p>
          <a:p>
            <a:pPr marL="742950" lvl="1" indent="-285750" algn="just">
              <a:buFont typeface="Arial" panose="020B0604020202020204" pitchFamily="34" charset="0"/>
              <a:buChar char="•"/>
            </a:pPr>
            <a:r>
              <a:rPr lang="en-GB" sz="2000" b="1" dirty="0"/>
              <a:t>Excessive refinement</a:t>
            </a:r>
            <a:r>
              <a:rPr lang="en-GB" sz="2000" dirty="0"/>
              <a:t> in localized regions, increasing computational cost</a:t>
            </a:r>
          </a:p>
          <a:p>
            <a:pPr marL="742950" lvl="1" indent="-285750" algn="just">
              <a:buFont typeface="Arial" panose="020B0604020202020204" pitchFamily="34" charset="0"/>
              <a:buChar char="•"/>
            </a:pPr>
            <a:r>
              <a:rPr lang="en-GB" sz="2000" dirty="0"/>
              <a:t>The introduction of </a:t>
            </a:r>
            <a:r>
              <a:rPr lang="en-GB" sz="2000" b="1" dirty="0"/>
              <a:t>grid distortion or skewness</a:t>
            </a:r>
            <a:r>
              <a:rPr lang="en-GB" sz="2000" dirty="0"/>
              <a:t>, potentially degrading numerical accuracy and stability</a:t>
            </a:r>
          </a:p>
          <a:p>
            <a:pPr algn="just">
              <a:buNone/>
            </a:pPr>
            <a:endParaRPr lang="en-GB" sz="2000" b="1" dirty="0"/>
          </a:p>
          <a:p>
            <a:pPr algn="just">
              <a:buNone/>
            </a:pPr>
            <a:r>
              <a:rPr lang="en-GB" sz="2000" b="1" dirty="0"/>
              <a:t>Examples and Variants</a:t>
            </a:r>
          </a:p>
          <a:p>
            <a:pPr algn="just">
              <a:buFont typeface="Arial" panose="020B0604020202020204" pitchFamily="34" charset="0"/>
              <a:buChar char="•"/>
            </a:pPr>
            <a:r>
              <a:rPr lang="en-GB" sz="2000" b="1" dirty="0"/>
              <a:t> Cartesian Grids</a:t>
            </a:r>
            <a:r>
              <a:rPr lang="en-GB" sz="2000" dirty="0"/>
              <a:t>: The most basic form of structured grids, ideal for domains with rectilinear boundaries. Their simplicity makes them highly efficient for problems involving box-shaped geometries or far-field regions.</a:t>
            </a:r>
          </a:p>
          <a:p>
            <a:pPr algn="just">
              <a:buFont typeface="Arial" panose="020B0604020202020204" pitchFamily="34" charset="0"/>
              <a:buChar char="•"/>
            </a:pPr>
            <a:r>
              <a:rPr lang="en-GB" sz="2000" b="1" dirty="0"/>
              <a:t> Cylindrical Grids</a:t>
            </a:r>
            <a:r>
              <a:rPr lang="en-GB" sz="2000" dirty="0"/>
              <a:t>: In cases involving cylindrical or axisymmetric domains, cylindrical coordinate systems can be used to generate structured grids aligned along </a:t>
            </a:r>
            <a:r>
              <a:rPr lang="en-GB" sz="2000" b="1" dirty="0"/>
              <a:t>radial, azimuthal</a:t>
            </a:r>
            <a:r>
              <a:rPr lang="en-GB" sz="2000" dirty="0"/>
              <a:t>, and </a:t>
            </a:r>
            <a:r>
              <a:rPr lang="en-GB" sz="2000" b="1" dirty="0"/>
              <a:t>axial</a:t>
            </a:r>
            <a:r>
              <a:rPr lang="en-GB" sz="2000" dirty="0"/>
              <a:t> directions. These are effective for simulating internal flows in pipes or rotational machinery.</a:t>
            </a:r>
          </a:p>
          <a:p>
            <a:pPr algn="just">
              <a:buFont typeface="Arial" panose="020B0604020202020204" pitchFamily="34" charset="0"/>
              <a:buChar char="•"/>
            </a:pPr>
            <a:r>
              <a:rPr lang="en-GB" sz="2000" b="1" dirty="0"/>
              <a:t> Body-Fitted Structured Grids</a:t>
            </a:r>
            <a:r>
              <a:rPr lang="en-GB" sz="2000" dirty="0"/>
              <a:t>: For moderately complex domains, </a:t>
            </a:r>
            <a:r>
              <a:rPr lang="en-GB" sz="2000" b="1" dirty="0"/>
              <a:t>body-fitted structured grids</a:t>
            </a:r>
            <a:r>
              <a:rPr lang="en-GB" sz="2000" dirty="0"/>
              <a:t> may be used. These grids curve to match the </a:t>
            </a:r>
            <a:r>
              <a:rPr lang="en-GB" sz="2000" b="1" dirty="0"/>
              <a:t>geometry of solid boundaries</a:t>
            </a:r>
            <a:r>
              <a:rPr lang="en-GB" sz="2000" dirty="0"/>
              <a:t>, improving accuracy without entirely abandoning structured connectivity. However, care must be taken to minimize </a:t>
            </a:r>
            <a:r>
              <a:rPr lang="en-GB" sz="2000" b="1" dirty="0"/>
              <a:t>element skewness</a:t>
            </a:r>
            <a:r>
              <a:rPr lang="en-GB" sz="2000" dirty="0"/>
              <a:t>, particularly in highly curved regions.</a:t>
            </a:r>
          </a:p>
          <a:p>
            <a:pPr algn="just"/>
            <a:endParaRPr lang="en-GB" sz="2000" dirty="0"/>
          </a:p>
          <a:p>
            <a:pPr algn="just"/>
            <a:r>
              <a:rPr lang="en-GB" sz="2000" dirty="0"/>
              <a:t>Structured grids are a powerful tool in CFD when applied to domains that match their </a:t>
            </a:r>
            <a:r>
              <a:rPr lang="en-GB" sz="2000" b="1" dirty="0"/>
              <a:t>topological and geometric assumptions</a:t>
            </a:r>
            <a:r>
              <a:rPr lang="en-GB" sz="2000" dirty="0"/>
              <a:t>. However, as the complexity of the geometry increases, the benefits of structured grids must be carefully weighed against the limitations they impose.</a:t>
            </a:r>
          </a:p>
        </p:txBody>
      </p:sp>
    </p:spTree>
    <p:extLst>
      <p:ext uri="{BB962C8B-B14F-4D97-AF65-F5344CB8AC3E}">
        <p14:creationId xmlns:p14="http://schemas.microsoft.com/office/powerpoint/2010/main" val="2620680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6FDD95CD-E87A-BD5D-1149-B33CA45062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BC87D0-B2D6-69F9-3C3F-E8035CE231F5}"/>
              </a:ext>
            </a:extLst>
          </p:cNvPr>
          <p:cNvSpPr txBox="1"/>
          <p:nvPr/>
        </p:nvSpPr>
        <p:spPr>
          <a:xfrm>
            <a:off x="802105" y="1397675"/>
            <a:ext cx="10587790" cy="4401205"/>
          </a:xfrm>
          <a:prstGeom prst="rect">
            <a:avLst/>
          </a:prstGeom>
          <a:noFill/>
        </p:spPr>
        <p:txBody>
          <a:bodyPr wrap="square">
            <a:spAutoFit/>
          </a:bodyPr>
          <a:lstStyle/>
          <a:p>
            <a:pPr algn="just">
              <a:buNone/>
            </a:pPr>
            <a:r>
              <a:rPr lang="en-GB" sz="2000" b="1" dirty="0"/>
              <a:t>General Steps in CFD Numerical Simulations :</a:t>
            </a:r>
          </a:p>
          <a:p>
            <a:pPr algn="just">
              <a:buNone/>
            </a:pPr>
            <a:endParaRPr lang="en-GB" sz="2000" b="1" dirty="0"/>
          </a:p>
          <a:p>
            <a:pPr algn="just">
              <a:buNone/>
            </a:pPr>
            <a:endParaRPr lang="en-GB" sz="2000" dirty="0"/>
          </a:p>
          <a:p>
            <a:pPr algn="just">
              <a:buFont typeface="+mj-lt"/>
              <a:buAutoNum type="arabicPeriod"/>
            </a:pPr>
            <a:r>
              <a:rPr lang="en-GB" sz="2000" b="1" dirty="0"/>
              <a:t> Select Governing Equations:</a:t>
            </a:r>
            <a:r>
              <a:rPr lang="en-GB" sz="2000" dirty="0"/>
              <a:t> Choose the appropriate flow physics model -&gt; full Navier-Stokes, or simplified equations plus turbulence and non-Newtonian models if needed.</a:t>
            </a:r>
          </a:p>
          <a:p>
            <a:pPr algn="just">
              <a:buFont typeface="+mj-lt"/>
              <a:buAutoNum type="arabicPeriod"/>
            </a:pPr>
            <a:endParaRPr lang="en-GB" sz="2000" dirty="0"/>
          </a:p>
          <a:p>
            <a:pPr algn="just">
              <a:buFont typeface="+mj-lt"/>
              <a:buAutoNum type="arabicPeriod"/>
            </a:pPr>
            <a:endParaRPr lang="en-GB" sz="2000" dirty="0"/>
          </a:p>
          <a:p>
            <a:pPr algn="just">
              <a:buFont typeface="+mj-lt"/>
              <a:buAutoNum type="arabicPeriod"/>
            </a:pPr>
            <a:r>
              <a:rPr lang="en-GB" sz="2000" b="1" dirty="0"/>
              <a:t> Discretization:</a:t>
            </a:r>
            <a:r>
              <a:rPr lang="en-GB" sz="2000" dirty="0"/>
              <a:t> Conversion of the governing equations into algebraic form using methods like finite difference, finite volume, or finite element, and selection of a suitable grid for spatial discretization.</a:t>
            </a:r>
          </a:p>
          <a:p>
            <a:pPr algn="just">
              <a:buFont typeface="+mj-lt"/>
              <a:buAutoNum type="arabicPeriod"/>
            </a:pPr>
            <a:endParaRPr lang="en-GB" sz="2000" dirty="0"/>
          </a:p>
          <a:p>
            <a:pPr algn="just">
              <a:buFont typeface="+mj-lt"/>
              <a:buAutoNum type="arabicPeriod"/>
            </a:pPr>
            <a:endParaRPr lang="en-GB" sz="2000" dirty="0"/>
          </a:p>
          <a:p>
            <a:pPr algn="just">
              <a:buFont typeface="+mj-lt"/>
              <a:buAutoNum type="arabicPeriod"/>
            </a:pPr>
            <a:r>
              <a:rPr lang="en-GB" sz="2000" b="1" dirty="0"/>
              <a:t> Numerical Solution &amp; Visualization:</a:t>
            </a:r>
            <a:r>
              <a:rPr lang="en-GB" sz="2000" dirty="0"/>
              <a:t> Solving of the algebraic equations with numerical algorithms and visualization of the results using graphs, animations, or other tools.</a:t>
            </a:r>
          </a:p>
        </p:txBody>
      </p:sp>
    </p:spTree>
    <p:extLst>
      <p:ext uri="{BB962C8B-B14F-4D97-AF65-F5344CB8AC3E}">
        <p14:creationId xmlns:p14="http://schemas.microsoft.com/office/powerpoint/2010/main" val="160734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0FB2840D-B36B-B501-2F53-C8EDDC39F16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8183DFB-B200-CE45-0D17-233EFA8E53C2}"/>
              </a:ext>
            </a:extLst>
          </p:cNvPr>
          <p:cNvSpPr txBox="1"/>
          <p:nvPr/>
        </p:nvSpPr>
        <p:spPr>
          <a:xfrm>
            <a:off x="0" y="0"/>
            <a:ext cx="12192000" cy="6894195"/>
          </a:xfrm>
          <a:prstGeom prst="rect">
            <a:avLst/>
          </a:prstGeom>
          <a:noFill/>
        </p:spPr>
        <p:txBody>
          <a:bodyPr wrap="square">
            <a:spAutoFit/>
          </a:bodyPr>
          <a:lstStyle/>
          <a:p>
            <a:pPr>
              <a:buNone/>
            </a:pPr>
            <a:r>
              <a:rPr lang="en-GB" sz="2200" b="1" dirty="0"/>
              <a:t>Unstructured Grids</a:t>
            </a:r>
          </a:p>
          <a:p>
            <a:pPr algn="just">
              <a:buNone/>
            </a:pPr>
            <a:r>
              <a:rPr lang="en-GB" sz="2000" dirty="0"/>
              <a:t>Unstructured grids embrace </a:t>
            </a:r>
            <a:r>
              <a:rPr lang="en-GB" sz="2000" b="1" dirty="0"/>
              <a:t>irregularity</a:t>
            </a:r>
            <a:r>
              <a:rPr lang="en-GB" sz="2000" dirty="0"/>
              <a:t> in the arrangement of grid points. This </a:t>
            </a:r>
            <a:r>
              <a:rPr lang="en-GB" sz="2000" b="1" dirty="0"/>
              <a:t>flexibility</a:t>
            </a:r>
            <a:r>
              <a:rPr lang="en-GB" sz="2000" dirty="0"/>
              <a:t> empowers them to handle complex geometries and adapt to evolving flow features with remarkable ease.</a:t>
            </a:r>
          </a:p>
          <a:p>
            <a:pPr algn="just">
              <a:buNone/>
            </a:pPr>
            <a:endParaRPr lang="en-GB" sz="2000" b="1" dirty="0"/>
          </a:p>
          <a:p>
            <a:pPr algn="just">
              <a:buNone/>
            </a:pPr>
            <a:r>
              <a:rPr lang="en-GB" sz="2000" b="1" dirty="0"/>
              <a:t>Advantages</a:t>
            </a:r>
            <a:endParaRPr lang="en-GB" sz="2000" dirty="0"/>
          </a:p>
          <a:p>
            <a:pPr lvl="1" algn="just">
              <a:buFont typeface="Arial" panose="020B0604020202020204" pitchFamily="34" charset="0"/>
              <a:buChar char="•"/>
            </a:pPr>
            <a:r>
              <a:rPr lang="en-GB" sz="2000" b="1" dirty="0"/>
              <a:t> Geometric Flexibility</a:t>
            </a:r>
            <a:r>
              <a:rPr lang="en-GB" sz="2000" dirty="0"/>
              <a:t>: Unstructured grids conform to </a:t>
            </a:r>
            <a:r>
              <a:rPr lang="en-GB" sz="2000" b="1" dirty="0"/>
              <a:t>intricate shapes and boundaries</a:t>
            </a:r>
            <a:r>
              <a:rPr lang="en-GB" sz="2000" dirty="0"/>
              <a:t>, making them ideal for simulations involving </a:t>
            </a:r>
            <a:r>
              <a:rPr lang="en-GB" sz="2000" b="1" dirty="0"/>
              <a:t>complex geometries</a:t>
            </a:r>
            <a:r>
              <a:rPr lang="en-GB" sz="2000" dirty="0"/>
              <a:t>. This makes them a preferred choice in fields such as </a:t>
            </a:r>
            <a:r>
              <a:rPr lang="en-GB" sz="2000" b="1" dirty="0"/>
              <a:t>aerospace, automotive</a:t>
            </a:r>
            <a:r>
              <a:rPr lang="en-GB" sz="2000" dirty="0"/>
              <a:t>, and </a:t>
            </a:r>
            <a:r>
              <a:rPr lang="en-GB" sz="2000" b="1" dirty="0"/>
              <a:t>environmental</a:t>
            </a:r>
            <a:r>
              <a:rPr lang="en-GB" sz="2000" dirty="0"/>
              <a:t> engineering.</a:t>
            </a:r>
          </a:p>
          <a:p>
            <a:pPr lvl="1" algn="just">
              <a:buFont typeface="Arial" panose="020B0604020202020204" pitchFamily="34" charset="0"/>
              <a:buChar char="•"/>
            </a:pPr>
            <a:r>
              <a:rPr lang="en-GB" sz="2000" b="1" dirty="0"/>
              <a:t> Adaptability to Flow Features</a:t>
            </a:r>
            <a:r>
              <a:rPr lang="en-GB" sz="2000" dirty="0"/>
              <a:t>: Unstructured grids can be </a:t>
            </a:r>
            <a:r>
              <a:rPr lang="en-GB" sz="2000" b="1" dirty="0"/>
              <a:t>refined or coarsened</a:t>
            </a:r>
            <a:r>
              <a:rPr lang="en-GB" sz="2000" dirty="0"/>
              <a:t> in targeted regions to resolve </a:t>
            </a:r>
            <a:r>
              <a:rPr lang="en-GB" sz="2000" b="1" dirty="0"/>
              <a:t>localized phenomena</a:t>
            </a:r>
            <a:r>
              <a:rPr lang="en-GB" sz="2000" dirty="0"/>
              <a:t>. This adaptability enhances resolution </a:t>
            </a:r>
            <a:r>
              <a:rPr lang="en-GB" sz="2000" b="1" dirty="0"/>
              <a:t>where it matters most</a:t>
            </a:r>
            <a:r>
              <a:rPr lang="en-GB" sz="2000" dirty="0"/>
              <a:t>, while keeping the grid </a:t>
            </a:r>
            <a:r>
              <a:rPr lang="en-GB" sz="2000" b="1" dirty="0"/>
              <a:t>coarse in less critical regions</a:t>
            </a:r>
            <a:r>
              <a:rPr lang="en-GB" sz="2000" dirty="0"/>
              <a:t> to reduce computational cost.</a:t>
            </a:r>
          </a:p>
          <a:p>
            <a:pPr lvl="1" algn="just">
              <a:buFont typeface="Arial" panose="020B0604020202020204" pitchFamily="34" charset="0"/>
              <a:buChar char="•"/>
            </a:pPr>
            <a:r>
              <a:rPr lang="en-GB" sz="2000" b="1" dirty="0"/>
              <a:t> Handling Moving Boundaries</a:t>
            </a:r>
            <a:r>
              <a:rPr lang="en-GB" sz="2000" dirty="0"/>
              <a:t>: The flexible structure of unstructured grids enables </a:t>
            </a:r>
            <a:r>
              <a:rPr lang="en-GB" sz="2000" b="1" dirty="0"/>
              <a:t>dynamic adjustment</a:t>
            </a:r>
            <a:r>
              <a:rPr lang="en-GB" sz="2000" dirty="0"/>
              <a:t> of the grid when dealing with </a:t>
            </a:r>
            <a:r>
              <a:rPr lang="en-GB" sz="2000" b="1" dirty="0"/>
              <a:t>moving interfaces or deformable domains </a:t>
            </a:r>
            <a:r>
              <a:rPr lang="en-GB" sz="2000" dirty="0"/>
              <a:t>which are typical in </a:t>
            </a:r>
            <a:r>
              <a:rPr lang="en-GB" sz="2000" b="1" dirty="0"/>
              <a:t>fluid-structure interactions</a:t>
            </a:r>
            <a:r>
              <a:rPr lang="en-GB" sz="2000" dirty="0"/>
              <a:t>, </a:t>
            </a:r>
            <a:r>
              <a:rPr lang="en-GB" sz="2000" b="1" dirty="0"/>
              <a:t>sloshing</a:t>
            </a:r>
            <a:r>
              <a:rPr lang="en-GB" sz="2000" dirty="0"/>
              <a:t>, or </a:t>
            </a:r>
            <a:r>
              <a:rPr lang="en-GB" sz="2000" b="1" dirty="0"/>
              <a:t>free surface flows</a:t>
            </a:r>
            <a:r>
              <a:rPr lang="en-GB" sz="2000" dirty="0"/>
              <a:t>.</a:t>
            </a:r>
          </a:p>
          <a:p>
            <a:pPr algn="just">
              <a:buNone/>
            </a:pPr>
            <a:endParaRPr lang="en-GB" sz="2000" b="1" dirty="0"/>
          </a:p>
          <a:p>
            <a:pPr algn="just">
              <a:buNone/>
            </a:pPr>
            <a:r>
              <a:rPr lang="en-GB" sz="2000" b="1" dirty="0"/>
              <a:t>Challenges</a:t>
            </a:r>
            <a:endParaRPr lang="en-GB" sz="2000" dirty="0"/>
          </a:p>
          <a:p>
            <a:pPr lvl="1" algn="just">
              <a:buFont typeface="Arial" panose="020B0604020202020204" pitchFamily="34" charset="0"/>
              <a:buChar char="•"/>
            </a:pPr>
            <a:r>
              <a:rPr lang="en-GB" sz="2000" b="1" dirty="0"/>
              <a:t> Complex Data Structures</a:t>
            </a:r>
            <a:r>
              <a:rPr lang="en-GB" sz="2000" dirty="0"/>
              <a:t>: Because grid point connectivity is irregular, unstructured grids require </a:t>
            </a:r>
            <a:r>
              <a:rPr lang="en-GB" sz="2000" b="1" dirty="0"/>
              <a:t>specialized data structures</a:t>
            </a:r>
            <a:r>
              <a:rPr lang="en-GB" sz="2000" dirty="0"/>
              <a:t> for efficient storage and access. This often results in </a:t>
            </a:r>
            <a:r>
              <a:rPr lang="en-GB" sz="2000" b="1" dirty="0"/>
              <a:t>more complex code</a:t>
            </a:r>
            <a:r>
              <a:rPr lang="en-GB" sz="2000" dirty="0"/>
              <a:t> and increased </a:t>
            </a:r>
            <a:r>
              <a:rPr lang="en-GB" sz="2000" b="1" dirty="0"/>
              <a:t>memory usage</a:t>
            </a:r>
            <a:r>
              <a:rPr lang="en-GB" sz="2000" dirty="0"/>
              <a:t> compared to structured grids.</a:t>
            </a:r>
          </a:p>
          <a:p>
            <a:pPr lvl="1" algn="just">
              <a:buFont typeface="Arial" panose="020B0604020202020204" pitchFamily="34" charset="0"/>
              <a:buChar char="•"/>
            </a:pPr>
            <a:r>
              <a:rPr lang="en-GB" sz="2000" b="1" dirty="0"/>
              <a:t> Computational Overhead</a:t>
            </a:r>
            <a:r>
              <a:rPr lang="en-GB" sz="2000" dirty="0"/>
              <a:t>: The lack of regularity can lead to </a:t>
            </a:r>
            <a:r>
              <a:rPr lang="en-GB" sz="2000" b="1" dirty="0"/>
              <a:t>higher computational costs</a:t>
            </a:r>
            <a:r>
              <a:rPr lang="en-GB" sz="2000" dirty="0"/>
              <a:t>. Despite this, ongoing improvements in </a:t>
            </a:r>
            <a:r>
              <a:rPr lang="en-GB" sz="2000" b="1" dirty="0"/>
              <a:t>mesh generation tools</a:t>
            </a:r>
            <a:r>
              <a:rPr lang="en-GB" sz="2000" dirty="0"/>
              <a:t>, </a:t>
            </a:r>
            <a:r>
              <a:rPr lang="en-GB" sz="2000" b="1" dirty="0"/>
              <a:t>parallel computing</a:t>
            </a:r>
            <a:r>
              <a:rPr lang="en-GB" sz="2000" dirty="0"/>
              <a:t>, and </a:t>
            </a:r>
            <a:r>
              <a:rPr lang="en-GB" sz="2000" b="1" dirty="0"/>
              <a:t>numerical algorithms</a:t>
            </a:r>
            <a:r>
              <a:rPr lang="en-GB" sz="2000" dirty="0"/>
              <a:t> have significantly mitigated these issues.</a:t>
            </a:r>
          </a:p>
        </p:txBody>
      </p:sp>
    </p:spTree>
    <p:extLst>
      <p:ext uri="{BB962C8B-B14F-4D97-AF65-F5344CB8AC3E}">
        <p14:creationId xmlns:p14="http://schemas.microsoft.com/office/powerpoint/2010/main" val="1741095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DF646065-CE2B-A26E-2D79-E6B168B9F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90217D7-4D4B-CADD-D188-C18CF13A8E14}"/>
              </a:ext>
            </a:extLst>
          </p:cNvPr>
          <p:cNvSpPr txBox="1"/>
          <p:nvPr/>
        </p:nvSpPr>
        <p:spPr>
          <a:xfrm>
            <a:off x="78830" y="178674"/>
            <a:ext cx="5223641" cy="6247864"/>
          </a:xfrm>
          <a:prstGeom prst="rect">
            <a:avLst/>
          </a:prstGeom>
          <a:noFill/>
        </p:spPr>
        <p:txBody>
          <a:bodyPr wrap="square">
            <a:spAutoFit/>
          </a:bodyPr>
          <a:lstStyle/>
          <a:p>
            <a:pPr algn="just">
              <a:buNone/>
            </a:pPr>
            <a:r>
              <a:rPr lang="en-GB" sz="2000" b="1" dirty="0"/>
              <a:t>Examples of Unstructured Grids</a:t>
            </a:r>
          </a:p>
          <a:p>
            <a:pPr algn="just">
              <a:buNone/>
            </a:pPr>
            <a:endParaRPr lang="en-GB" sz="2000" dirty="0"/>
          </a:p>
          <a:p>
            <a:pPr lvl="1" algn="just">
              <a:buFont typeface="Arial" panose="020B0604020202020204" pitchFamily="34" charset="0"/>
              <a:buChar char="•"/>
            </a:pPr>
            <a:r>
              <a:rPr lang="en-GB" sz="2000" b="1" dirty="0"/>
              <a:t> Triangular Grids (2D)</a:t>
            </a:r>
            <a:r>
              <a:rPr lang="en-GB" sz="2000" dirty="0"/>
              <a:t>: Composed of triangular elements, these grids provide excellent flexibility for representing </a:t>
            </a:r>
            <a:r>
              <a:rPr lang="en-GB" sz="2000" b="1" dirty="0"/>
              <a:t>irregular 2D geometries</a:t>
            </a:r>
            <a:r>
              <a:rPr lang="en-GB" sz="2000" dirty="0"/>
              <a:t>. They are commonly used in CFD simulations related to </a:t>
            </a:r>
            <a:r>
              <a:rPr lang="en-GB" sz="2000" b="1" dirty="0"/>
              <a:t>aerodynamics</a:t>
            </a:r>
            <a:r>
              <a:rPr lang="en-GB" sz="2000" dirty="0"/>
              <a:t>, </a:t>
            </a:r>
            <a:r>
              <a:rPr lang="en-GB" sz="2000" b="1" dirty="0"/>
              <a:t>hydrodynamics</a:t>
            </a:r>
            <a:r>
              <a:rPr lang="en-GB" sz="2000" dirty="0"/>
              <a:t>, and </a:t>
            </a:r>
            <a:r>
              <a:rPr lang="en-GB" sz="2000" b="1" dirty="0"/>
              <a:t>heat transfer</a:t>
            </a:r>
            <a:r>
              <a:rPr lang="en-GB" sz="2000" dirty="0"/>
              <a:t>.</a:t>
            </a:r>
          </a:p>
          <a:p>
            <a:pPr lvl="1" algn="just">
              <a:buFont typeface="Arial" panose="020B0604020202020204" pitchFamily="34" charset="0"/>
              <a:buChar char="•"/>
            </a:pPr>
            <a:r>
              <a:rPr lang="en-GB" sz="2000" b="1" dirty="0"/>
              <a:t> Tetrahedral Grids (3D)</a:t>
            </a:r>
            <a:r>
              <a:rPr lang="en-GB" sz="2000" dirty="0"/>
              <a:t>: These are the 3D </a:t>
            </a:r>
            <a:r>
              <a:rPr lang="en-GB" sz="2000" dirty="0" err="1"/>
              <a:t>analogs</a:t>
            </a:r>
            <a:r>
              <a:rPr lang="en-GB" sz="2000" dirty="0"/>
              <a:t> of triangular grids and are often used for modeling </a:t>
            </a:r>
            <a:r>
              <a:rPr lang="en-GB" sz="2000" b="1" dirty="0"/>
              <a:t>complex three-dimensional domains</a:t>
            </a:r>
            <a:r>
              <a:rPr lang="en-GB" sz="2000" dirty="0"/>
              <a:t>. Their flexibility allows for detailed modeling of geometries such as </a:t>
            </a:r>
            <a:r>
              <a:rPr lang="en-GB" sz="2000" b="1" dirty="0"/>
              <a:t>engine components</a:t>
            </a:r>
            <a:r>
              <a:rPr lang="en-GB" sz="2000" dirty="0"/>
              <a:t>, </a:t>
            </a:r>
            <a:r>
              <a:rPr lang="en-GB" sz="2000" b="1" dirty="0"/>
              <a:t>turbine blades</a:t>
            </a:r>
            <a:r>
              <a:rPr lang="en-GB" sz="2000" dirty="0"/>
              <a:t>, or </a:t>
            </a:r>
            <a:r>
              <a:rPr lang="en-GB" sz="2000" b="1" dirty="0"/>
              <a:t>natural terrains</a:t>
            </a:r>
            <a:r>
              <a:rPr lang="en-GB" sz="2000" dirty="0"/>
              <a:t>.</a:t>
            </a:r>
          </a:p>
          <a:p>
            <a:pPr lvl="1" algn="just">
              <a:buFont typeface="Arial" panose="020B0604020202020204" pitchFamily="34" charset="0"/>
              <a:buChar char="•"/>
            </a:pPr>
            <a:r>
              <a:rPr lang="en-GB" sz="2000" b="1" dirty="0"/>
              <a:t> Hybrid Grids</a:t>
            </a:r>
            <a:r>
              <a:rPr lang="en-GB" sz="2000" dirty="0"/>
              <a:t>: A combination of different element types. These grids aim to balance </a:t>
            </a:r>
            <a:r>
              <a:rPr lang="en-GB" sz="2000" b="1" dirty="0"/>
              <a:t>geometric flexibility</a:t>
            </a:r>
            <a:r>
              <a:rPr lang="en-GB" sz="2000" dirty="0"/>
              <a:t> with </a:t>
            </a:r>
            <a:r>
              <a:rPr lang="en-GB" sz="2000" b="1" dirty="0"/>
              <a:t>numerical efficiency</a:t>
            </a:r>
            <a:r>
              <a:rPr lang="en-GB" sz="2000" dirty="0"/>
              <a:t>.</a:t>
            </a:r>
          </a:p>
        </p:txBody>
      </p:sp>
      <p:pic>
        <p:nvPicPr>
          <p:cNvPr id="5" name="Picture 4">
            <a:extLst>
              <a:ext uri="{FF2B5EF4-FFF2-40B4-BE49-F238E27FC236}">
                <a16:creationId xmlns:a16="http://schemas.microsoft.com/office/drawing/2014/main" id="{663BB483-AB96-76E9-D4D5-E5D8292F2125}"/>
              </a:ext>
            </a:extLst>
          </p:cNvPr>
          <p:cNvPicPr>
            <a:picLocks noChangeAspect="1"/>
          </p:cNvPicPr>
          <p:nvPr/>
        </p:nvPicPr>
        <p:blipFill>
          <a:blip r:embed="rId2"/>
          <a:stretch>
            <a:fillRect/>
          </a:stretch>
        </p:blipFill>
        <p:spPr>
          <a:xfrm>
            <a:off x="8507094" y="0"/>
            <a:ext cx="3684906" cy="3669574"/>
          </a:xfrm>
          <a:prstGeom prst="rect">
            <a:avLst/>
          </a:prstGeom>
        </p:spPr>
      </p:pic>
      <p:pic>
        <p:nvPicPr>
          <p:cNvPr id="7" name="Picture 6">
            <a:extLst>
              <a:ext uri="{FF2B5EF4-FFF2-40B4-BE49-F238E27FC236}">
                <a16:creationId xmlns:a16="http://schemas.microsoft.com/office/drawing/2014/main" id="{3EBCA81A-83AE-9D15-6BCF-D1E726554247}"/>
              </a:ext>
            </a:extLst>
          </p:cNvPr>
          <p:cNvPicPr>
            <a:picLocks noChangeAspect="1"/>
          </p:cNvPicPr>
          <p:nvPr/>
        </p:nvPicPr>
        <p:blipFill>
          <a:blip r:embed="rId3"/>
          <a:stretch>
            <a:fillRect/>
          </a:stretch>
        </p:blipFill>
        <p:spPr>
          <a:xfrm>
            <a:off x="5598872" y="2886065"/>
            <a:ext cx="3684907" cy="3669575"/>
          </a:xfrm>
          <a:prstGeom prst="rect">
            <a:avLst/>
          </a:prstGeom>
        </p:spPr>
      </p:pic>
    </p:spTree>
    <p:extLst>
      <p:ext uri="{BB962C8B-B14F-4D97-AF65-F5344CB8AC3E}">
        <p14:creationId xmlns:p14="http://schemas.microsoft.com/office/powerpoint/2010/main" val="309193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B8D7B2D7-9206-B13E-9C66-3BFA4BE259A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2F50F48-04E2-B2C0-3208-EDEA6770508C}"/>
              </a:ext>
            </a:extLst>
          </p:cNvPr>
          <p:cNvSpPr txBox="1"/>
          <p:nvPr/>
        </p:nvSpPr>
        <p:spPr>
          <a:xfrm>
            <a:off x="6374524" y="458956"/>
            <a:ext cx="5370786" cy="5940088"/>
          </a:xfrm>
          <a:prstGeom prst="rect">
            <a:avLst/>
          </a:prstGeom>
          <a:noFill/>
        </p:spPr>
        <p:txBody>
          <a:bodyPr wrap="square">
            <a:spAutoFit/>
          </a:bodyPr>
          <a:lstStyle/>
          <a:p>
            <a:pPr algn="just"/>
            <a:r>
              <a:rPr lang="en-GB" sz="2000" dirty="0"/>
              <a:t>Unstructured grids are a powerful asset in CFD when dealing with </a:t>
            </a:r>
            <a:r>
              <a:rPr lang="en-GB" sz="2000" b="1" dirty="0"/>
              <a:t>complex physical domains</a:t>
            </a:r>
            <a:r>
              <a:rPr lang="en-GB" sz="2000" dirty="0"/>
              <a:t>, </a:t>
            </a:r>
            <a:r>
              <a:rPr lang="en-GB" sz="2000" b="1" dirty="0"/>
              <a:t>localized flow dynamics</a:t>
            </a:r>
            <a:r>
              <a:rPr lang="en-GB" sz="2000" dirty="0"/>
              <a:t>, and </a:t>
            </a:r>
            <a:r>
              <a:rPr lang="en-GB" sz="2000" b="1" dirty="0"/>
              <a:t>time-varying boundaries</a:t>
            </a:r>
            <a:r>
              <a:rPr lang="en-GB" sz="2000" dirty="0"/>
              <a:t>, though they require more sophisticated tools and computational resources to leverage their full potential.</a:t>
            </a:r>
          </a:p>
          <a:p>
            <a:pPr algn="just"/>
            <a:endParaRPr lang="en-GB" sz="2000" dirty="0"/>
          </a:p>
          <a:p>
            <a:pPr algn="just"/>
            <a:r>
              <a:rPr lang="en-GB" sz="2000" dirty="0"/>
              <a:t>In summary, the choice between structured and unstructured grids hinges on a careful balance between geometric complexity, flow features, computational resources, and numerical method compatibility. Structured grids are favoured for their simplicity and efficiency in handling simple geometries, while unstructured grids excel in representing complex shapes and adapting to evolving flow phenomena. The optimal grid choice ultimately depends on the specific requirements and constraints of the CFD simulation at hand.</a:t>
            </a:r>
          </a:p>
        </p:txBody>
      </p:sp>
      <p:pic>
        <p:nvPicPr>
          <p:cNvPr id="4" name="Picture 3">
            <a:extLst>
              <a:ext uri="{FF2B5EF4-FFF2-40B4-BE49-F238E27FC236}">
                <a16:creationId xmlns:a16="http://schemas.microsoft.com/office/drawing/2014/main" id="{CC3B473F-8133-D1B1-7E98-E3A08F583A45}"/>
              </a:ext>
            </a:extLst>
          </p:cNvPr>
          <p:cNvPicPr>
            <a:picLocks noChangeAspect="1"/>
          </p:cNvPicPr>
          <p:nvPr/>
        </p:nvPicPr>
        <p:blipFill>
          <a:blip r:embed="rId2"/>
          <a:stretch>
            <a:fillRect/>
          </a:stretch>
        </p:blipFill>
        <p:spPr>
          <a:xfrm>
            <a:off x="882870" y="822434"/>
            <a:ext cx="5213130" cy="5213130"/>
          </a:xfrm>
          <a:prstGeom prst="rect">
            <a:avLst/>
          </a:prstGeom>
        </p:spPr>
      </p:pic>
      <p:sp>
        <p:nvSpPr>
          <p:cNvPr id="6" name="TextBox 5">
            <a:extLst>
              <a:ext uri="{FF2B5EF4-FFF2-40B4-BE49-F238E27FC236}">
                <a16:creationId xmlns:a16="http://schemas.microsoft.com/office/drawing/2014/main" id="{BCAC4C65-44D1-6A99-41CE-7E6E71AE11F5}"/>
              </a:ext>
            </a:extLst>
          </p:cNvPr>
          <p:cNvSpPr txBox="1"/>
          <p:nvPr/>
        </p:nvSpPr>
        <p:spPr>
          <a:xfrm>
            <a:off x="1965435" y="6091266"/>
            <a:ext cx="2617075" cy="383105"/>
          </a:xfrm>
          <a:prstGeom prst="rect">
            <a:avLst/>
          </a:prstGeom>
          <a:noFill/>
        </p:spPr>
        <p:txBody>
          <a:bodyPr wrap="square">
            <a:spAutoFit/>
          </a:bodyPr>
          <a:lstStyle/>
          <a:p>
            <a:r>
              <a:rPr lang="en-GB" dirty="0"/>
              <a:t>Example of a hybrid grid.</a:t>
            </a:r>
          </a:p>
        </p:txBody>
      </p:sp>
    </p:spTree>
    <p:extLst>
      <p:ext uri="{BB962C8B-B14F-4D97-AF65-F5344CB8AC3E}">
        <p14:creationId xmlns:p14="http://schemas.microsoft.com/office/powerpoint/2010/main" val="3494550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497CE1B9-B395-5D05-A563-16D3D8F6A3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EAD12A-6CD6-56D8-B88D-66BEED773402}"/>
              </a:ext>
            </a:extLst>
          </p:cNvPr>
          <p:cNvSpPr txBox="1"/>
          <p:nvPr/>
        </p:nvSpPr>
        <p:spPr>
          <a:xfrm>
            <a:off x="0" y="0"/>
            <a:ext cx="12192000" cy="6924973"/>
          </a:xfrm>
          <a:prstGeom prst="rect">
            <a:avLst/>
          </a:prstGeom>
          <a:noFill/>
        </p:spPr>
        <p:txBody>
          <a:bodyPr wrap="square">
            <a:spAutoFit/>
          </a:bodyPr>
          <a:lstStyle/>
          <a:p>
            <a:pPr>
              <a:buNone/>
            </a:pPr>
            <a:r>
              <a:rPr lang="en-GB" sz="2200" b="1" dirty="0"/>
              <a:t>C. Adaptability</a:t>
            </a:r>
          </a:p>
          <a:p>
            <a:pPr algn="just">
              <a:buNone/>
            </a:pPr>
            <a:r>
              <a:rPr lang="en-GB" sz="2000" dirty="0"/>
              <a:t>The </a:t>
            </a:r>
            <a:r>
              <a:rPr lang="en-GB" sz="2000" b="1" dirty="0"/>
              <a:t>adaptability</a:t>
            </a:r>
            <a:r>
              <a:rPr lang="en-GB" sz="2000" dirty="0"/>
              <a:t> of a numerical grid refers to its ability to </a:t>
            </a:r>
            <a:r>
              <a:rPr lang="en-GB" sz="2000" b="1" dirty="0"/>
              <a:t>modify its configuration during the simulation</a:t>
            </a:r>
            <a:r>
              <a:rPr lang="en-GB" sz="2000" dirty="0"/>
              <a:t> to better resolve critical flow features or accommodate </a:t>
            </a:r>
            <a:r>
              <a:rPr lang="en-GB" sz="2000" b="1" dirty="0"/>
              <a:t>changes in domain geometry</a:t>
            </a:r>
            <a:r>
              <a:rPr lang="en-GB" sz="2000" dirty="0"/>
              <a:t>. This dynamic behaviour offers substantial benefits in </a:t>
            </a:r>
            <a:r>
              <a:rPr lang="en-GB" sz="2000" b="1" dirty="0"/>
              <a:t>accuracy</a:t>
            </a:r>
            <a:r>
              <a:rPr lang="en-GB" sz="2000" dirty="0"/>
              <a:t> and </a:t>
            </a:r>
            <a:r>
              <a:rPr lang="en-GB" sz="2000" b="1" dirty="0"/>
              <a:t>computational efficiency</a:t>
            </a:r>
            <a:r>
              <a:rPr lang="en-GB" sz="2000" dirty="0"/>
              <a:t>, though it also introduces </a:t>
            </a:r>
            <a:r>
              <a:rPr lang="en-GB" sz="2000" b="1" dirty="0"/>
              <a:t>greater complexity</a:t>
            </a:r>
            <a:r>
              <a:rPr lang="en-GB" sz="2000" dirty="0"/>
              <a:t> in implementation and numerical procedures.</a:t>
            </a:r>
          </a:p>
          <a:p>
            <a:pPr algn="just">
              <a:buNone/>
            </a:pPr>
            <a:r>
              <a:rPr lang="en-GB" sz="2200" b="1" dirty="0"/>
              <a:t>Static Grids</a:t>
            </a:r>
          </a:p>
          <a:p>
            <a:pPr algn="just">
              <a:buNone/>
            </a:pPr>
            <a:r>
              <a:rPr lang="en-GB" sz="2000" dirty="0"/>
              <a:t>Static grids maintain a </a:t>
            </a:r>
            <a:r>
              <a:rPr lang="en-GB" sz="2000" b="1" dirty="0"/>
              <a:t>fixed configuration</a:t>
            </a:r>
            <a:r>
              <a:rPr lang="en-GB" sz="2000" dirty="0"/>
              <a:t> throughout the simulation. Grid points and element connectivity remain </a:t>
            </a:r>
            <a:r>
              <a:rPr lang="en-GB" sz="2000" b="1" dirty="0"/>
              <a:t>unchanged</a:t>
            </a:r>
            <a:r>
              <a:rPr lang="en-GB" sz="2000" dirty="0"/>
              <a:t>, regardless of how the flow evolves or how the domain geometry may change.</a:t>
            </a:r>
          </a:p>
          <a:p>
            <a:pPr algn="just">
              <a:buNone/>
            </a:pPr>
            <a:r>
              <a:rPr lang="en-GB" sz="2000" b="1" dirty="0"/>
              <a:t>Advantages:</a:t>
            </a:r>
            <a:endParaRPr lang="en-GB" sz="2000" dirty="0"/>
          </a:p>
          <a:p>
            <a:pPr lvl="1" algn="just">
              <a:buFont typeface="Arial" panose="020B0604020202020204" pitchFamily="34" charset="0"/>
              <a:buChar char="•"/>
            </a:pPr>
            <a:r>
              <a:rPr lang="en-GB" sz="2000" dirty="0"/>
              <a:t> Simple to implement and manage.</a:t>
            </a:r>
          </a:p>
          <a:p>
            <a:pPr lvl="1" algn="just">
              <a:buFont typeface="Arial" panose="020B0604020202020204" pitchFamily="34" charset="0"/>
              <a:buChar char="•"/>
            </a:pPr>
            <a:r>
              <a:rPr lang="en-GB" sz="2000" dirty="0"/>
              <a:t> Predictable and consistent computational cost.</a:t>
            </a:r>
          </a:p>
          <a:p>
            <a:pPr lvl="1" algn="just">
              <a:buFont typeface="Arial" panose="020B0604020202020204" pitchFamily="34" charset="0"/>
              <a:buChar char="•"/>
            </a:pPr>
            <a:r>
              <a:rPr lang="en-GB" sz="2000" dirty="0"/>
              <a:t> Well-suited for </a:t>
            </a:r>
            <a:r>
              <a:rPr lang="en-GB" sz="2000" b="1" dirty="0"/>
              <a:t>stationary boundaries</a:t>
            </a:r>
            <a:r>
              <a:rPr lang="en-GB" sz="2000" dirty="0"/>
              <a:t> and </a:t>
            </a:r>
            <a:r>
              <a:rPr lang="en-GB" sz="2000" b="1" dirty="0"/>
              <a:t>uniform flow fields</a:t>
            </a:r>
            <a:r>
              <a:rPr lang="en-GB" sz="2000" dirty="0"/>
              <a:t>.</a:t>
            </a:r>
          </a:p>
          <a:p>
            <a:pPr algn="just">
              <a:buNone/>
            </a:pPr>
            <a:r>
              <a:rPr lang="en-GB" sz="2000" b="1" dirty="0"/>
              <a:t>Limitations:</a:t>
            </a:r>
            <a:endParaRPr lang="en-GB" sz="2000" dirty="0"/>
          </a:p>
          <a:p>
            <a:pPr lvl="1" algn="just">
              <a:buFont typeface="Arial" panose="020B0604020202020204" pitchFamily="34" charset="0"/>
              <a:buChar char="•"/>
            </a:pPr>
            <a:r>
              <a:rPr lang="en-GB" sz="2000" dirty="0"/>
              <a:t> Cannot adapt to capture </a:t>
            </a:r>
            <a:r>
              <a:rPr lang="en-GB" sz="2000" b="1" dirty="0"/>
              <a:t>localized phenomena</a:t>
            </a:r>
            <a:r>
              <a:rPr lang="en-GB" sz="2000" dirty="0"/>
              <a:t> (e.g., shocks, boundary layers).</a:t>
            </a:r>
          </a:p>
          <a:p>
            <a:pPr lvl="1" algn="just">
              <a:buFont typeface="Arial" panose="020B0604020202020204" pitchFamily="34" charset="0"/>
              <a:buChar char="•"/>
            </a:pPr>
            <a:r>
              <a:rPr lang="en-GB" sz="2000" dirty="0"/>
              <a:t> May require </a:t>
            </a:r>
            <a:r>
              <a:rPr lang="en-GB" sz="2000" b="1" dirty="0"/>
              <a:t>excessive global refinement</a:t>
            </a:r>
            <a:r>
              <a:rPr lang="en-GB" sz="2000" dirty="0"/>
              <a:t> to ensure adequate resolution, leading to </a:t>
            </a:r>
            <a:r>
              <a:rPr lang="en-GB" sz="2000" b="1" dirty="0"/>
              <a:t>higher computational cost</a:t>
            </a:r>
            <a:r>
              <a:rPr lang="en-GB" sz="2000" dirty="0"/>
              <a:t> in less critical regions.</a:t>
            </a:r>
          </a:p>
          <a:p>
            <a:pPr lvl="1" algn="just">
              <a:buFont typeface="Arial" panose="020B0604020202020204" pitchFamily="34" charset="0"/>
              <a:buChar char="•"/>
            </a:pPr>
            <a:r>
              <a:rPr lang="en-GB" sz="2000" dirty="0"/>
              <a:t> Not suitable for problems involving </a:t>
            </a:r>
            <a:r>
              <a:rPr lang="en-GB" sz="2000" b="1" dirty="0"/>
              <a:t>moving boundaries</a:t>
            </a:r>
            <a:r>
              <a:rPr lang="en-GB" sz="2000" dirty="0"/>
              <a:t> or </a:t>
            </a:r>
            <a:r>
              <a:rPr lang="en-GB" sz="2000" b="1" dirty="0"/>
              <a:t>deforming domains</a:t>
            </a:r>
            <a:r>
              <a:rPr lang="en-GB" sz="2000" dirty="0"/>
              <a:t>.</a:t>
            </a:r>
          </a:p>
          <a:p>
            <a:pPr algn="just">
              <a:buNone/>
            </a:pPr>
            <a:r>
              <a:rPr lang="en-GB" sz="2000" b="1" dirty="0"/>
              <a:t>Example:</a:t>
            </a:r>
            <a:endParaRPr lang="en-GB" sz="2000" dirty="0"/>
          </a:p>
          <a:p>
            <a:pPr algn="just"/>
            <a:r>
              <a:rPr lang="en-GB" sz="2000" dirty="0"/>
              <a:t>In steady-state simulations of flow around a wind turbine in a </a:t>
            </a:r>
            <a:r>
              <a:rPr lang="en-GB" sz="2000" b="1" dirty="0"/>
              <a:t>uniform wind field</a:t>
            </a:r>
            <a:r>
              <a:rPr lang="en-GB" sz="2000" dirty="0"/>
              <a:t>, a </a:t>
            </a:r>
            <a:r>
              <a:rPr lang="en-GB" sz="2000" b="1" dirty="0"/>
              <a:t>static grid</a:t>
            </a:r>
            <a:r>
              <a:rPr lang="en-GB" sz="2000" dirty="0"/>
              <a:t> might be sufficient if the objective is to capture the </a:t>
            </a:r>
            <a:r>
              <a:rPr lang="en-GB" sz="2000" b="1" dirty="0"/>
              <a:t>overall flow pattern and wake</a:t>
            </a:r>
            <a:r>
              <a:rPr lang="en-GB" sz="2000" dirty="0"/>
              <a:t>. However, if the goal is to resolve </a:t>
            </a:r>
            <a:r>
              <a:rPr lang="en-GB" sz="2000" b="1" dirty="0"/>
              <a:t>detailed vortices near blade tips</a:t>
            </a:r>
            <a:r>
              <a:rPr lang="en-GB" sz="2000" dirty="0"/>
              <a:t> or </a:t>
            </a:r>
            <a:r>
              <a:rPr lang="en-GB" sz="2000" b="1" dirty="0"/>
              <a:t>turbulent structures</a:t>
            </a:r>
            <a:r>
              <a:rPr lang="en-GB" sz="2000" dirty="0"/>
              <a:t> in the wake, a </a:t>
            </a:r>
            <a:r>
              <a:rPr lang="en-GB" sz="2000" b="1" dirty="0"/>
              <a:t>dynamic or adaptive grid</a:t>
            </a:r>
            <a:r>
              <a:rPr lang="en-GB" sz="2000" dirty="0"/>
              <a:t> would be more appropriate.</a:t>
            </a:r>
          </a:p>
        </p:txBody>
      </p:sp>
    </p:spTree>
    <p:extLst>
      <p:ext uri="{BB962C8B-B14F-4D97-AF65-F5344CB8AC3E}">
        <p14:creationId xmlns:p14="http://schemas.microsoft.com/office/powerpoint/2010/main" val="1613382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532C9B1-022D-9F60-8E99-501B8F60D76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E8BCA64-F14F-3042-081E-DB94CDF59751}"/>
              </a:ext>
            </a:extLst>
          </p:cNvPr>
          <p:cNvSpPr txBox="1"/>
          <p:nvPr/>
        </p:nvSpPr>
        <p:spPr>
          <a:xfrm>
            <a:off x="0" y="0"/>
            <a:ext cx="12118428" cy="6894195"/>
          </a:xfrm>
          <a:prstGeom prst="rect">
            <a:avLst/>
          </a:prstGeom>
          <a:noFill/>
        </p:spPr>
        <p:txBody>
          <a:bodyPr wrap="square">
            <a:spAutoFit/>
          </a:bodyPr>
          <a:lstStyle/>
          <a:p>
            <a:pPr>
              <a:buNone/>
            </a:pPr>
            <a:r>
              <a:rPr lang="en-GB" sz="2200" b="1" dirty="0"/>
              <a:t>Adaptive Grids</a:t>
            </a:r>
          </a:p>
          <a:p>
            <a:pPr algn="just">
              <a:buNone/>
            </a:pPr>
            <a:r>
              <a:rPr lang="en-GB" sz="2000" b="1" dirty="0"/>
              <a:t>Adaptive grids</a:t>
            </a:r>
            <a:r>
              <a:rPr lang="en-GB" sz="2000" dirty="0"/>
              <a:t> have the ability to </a:t>
            </a:r>
            <a:r>
              <a:rPr lang="en-GB" sz="2000" b="1" dirty="0"/>
              <a:t>dynamically modify their configuration</a:t>
            </a:r>
            <a:r>
              <a:rPr lang="en-GB" sz="2000" dirty="0"/>
              <a:t> during the simulation, refining the mesh in regions of high gradients or flow complexity, and coarsening it in smoother regions. This adaptability provides several distinct advantages:</a:t>
            </a:r>
          </a:p>
          <a:p>
            <a:pPr algn="just">
              <a:buNone/>
            </a:pPr>
            <a:r>
              <a:rPr lang="en-GB" sz="2000" b="1" dirty="0"/>
              <a:t>Advantages:</a:t>
            </a:r>
            <a:endParaRPr lang="en-GB" sz="2000" dirty="0"/>
          </a:p>
          <a:p>
            <a:pPr lvl="1" algn="just">
              <a:buFont typeface="Arial" panose="020B0604020202020204" pitchFamily="34" charset="0"/>
              <a:buChar char="•"/>
            </a:pPr>
            <a:r>
              <a:rPr lang="en-GB" sz="2000" dirty="0"/>
              <a:t> By </a:t>
            </a:r>
            <a:r>
              <a:rPr lang="en-GB" sz="2000" b="1" dirty="0"/>
              <a:t>concentrating grid points in critical regions</a:t>
            </a:r>
            <a:r>
              <a:rPr lang="en-GB" sz="2000" dirty="0"/>
              <a:t>, adaptive grids can greatly improve resolution of flow features, leading to </a:t>
            </a:r>
            <a:r>
              <a:rPr lang="en-GB" sz="2000" b="1" dirty="0"/>
              <a:t>higher accuracy</a:t>
            </a:r>
            <a:r>
              <a:rPr lang="en-GB" sz="2000" dirty="0"/>
              <a:t> and </a:t>
            </a:r>
            <a:r>
              <a:rPr lang="en-GB" sz="2000" b="1" dirty="0"/>
              <a:t>better capture of fine-scale details</a:t>
            </a:r>
            <a:r>
              <a:rPr lang="en-GB" sz="2000" dirty="0"/>
              <a:t>.</a:t>
            </a:r>
          </a:p>
          <a:p>
            <a:pPr lvl="1" algn="just">
              <a:buFont typeface="Arial" panose="020B0604020202020204" pitchFamily="34" charset="0"/>
              <a:buChar char="•"/>
            </a:pPr>
            <a:r>
              <a:rPr lang="en-GB" sz="2000" dirty="0"/>
              <a:t> Adaptive grids </a:t>
            </a:r>
            <a:r>
              <a:rPr lang="en-GB" sz="2000" b="1" dirty="0"/>
              <a:t>optimize computational resources</a:t>
            </a:r>
            <a:r>
              <a:rPr lang="en-GB" sz="2000" dirty="0"/>
              <a:t> by allocating elements where they are most needed, reducing </a:t>
            </a:r>
            <a:r>
              <a:rPr lang="en-GB" sz="2000" b="1" dirty="0"/>
              <a:t>computational time and memory usage</a:t>
            </a:r>
            <a:r>
              <a:rPr lang="en-GB" sz="2000" dirty="0"/>
              <a:t>.</a:t>
            </a:r>
          </a:p>
          <a:p>
            <a:pPr lvl="1" algn="just">
              <a:buFont typeface="Arial" panose="020B0604020202020204" pitchFamily="34" charset="0"/>
              <a:buChar char="•"/>
            </a:pPr>
            <a:r>
              <a:rPr lang="en-GB" sz="2000" dirty="0"/>
              <a:t> They are particularly effective for capturing </a:t>
            </a:r>
            <a:r>
              <a:rPr lang="en-GB" sz="2000" b="1" dirty="0"/>
              <a:t>localized flow phenomena</a:t>
            </a:r>
            <a:r>
              <a:rPr lang="en-GB" sz="2000" dirty="0"/>
              <a:t>, such as </a:t>
            </a:r>
            <a:r>
              <a:rPr lang="en-GB" sz="2000" b="1" dirty="0"/>
              <a:t>shocks, boundary layers</a:t>
            </a:r>
            <a:r>
              <a:rPr lang="en-GB" sz="2000" dirty="0"/>
              <a:t> and </a:t>
            </a:r>
            <a:r>
              <a:rPr lang="en-GB" sz="2000" b="1" dirty="0"/>
              <a:t>turbulent structures</a:t>
            </a:r>
            <a:r>
              <a:rPr lang="en-GB" sz="2000" dirty="0"/>
              <a:t>, dynamically refining the mesh near these areas to ensure </a:t>
            </a:r>
            <a:r>
              <a:rPr lang="en-GB" sz="2000" b="1" dirty="0"/>
              <a:t>accurate tracking over time</a:t>
            </a:r>
            <a:r>
              <a:rPr lang="en-GB" sz="2000" dirty="0"/>
              <a:t>.</a:t>
            </a:r>
          </a:p>
          <a:p>
            <a:pPr algn="just">
              <a:buNone/>
            </a:pPr>
            <a:r>
              <a:rPr lang="en-GB" sz="2000" b="1" dirty="0"/>
              <a:t>Limitations:</a:t>
            </a:r>
            <a:endParaRPr lang="en-GB" sz="2000" dirty="0"/>
          </a:p>
          <a:p>
            <a:pPr lvl="1" algn="just">
              <a:buFont typeface="Arial" panose="020B0604020202020204" pitchFamily="34" charset="0"/>
              <a:buChar char="•"/>
            </a:pPr>
            <a:r>
              <a:rPr lang="en-GB" sz="2000" dirty="0"/>
              <a:t> More complex to implement and requires sophisticated </a:t>
            </a:r>
            <a:r>
              <a:rPr lang="en-GB" sz="2000" b="1" dirty="0"/>
              <a:t>numerical solution procedures</a:t>
            </a:r>
            <a:r>
              <a:rPr lang="en-GB" sz="2000" dirty="0"/>
              <a:t>.</a:t>
            </a:r>
          </a:p>
          <a:p>
            <a:pPr lvl="1" algn="just">
              <a:buFont typeface="Arial" panose="020B0604020202020204" pitchFamily="34" charset="0"/>
              <a:buChar char="•"/>
            </a:pPr>
            <a:r>
              <a:rPr lang="en-GB" sz="2000" dirty="0"/>
              <a:t> Depends on </a:t>
            </a:r>
            <a:r>
              <a:rPr lang="en-GB" sz="2000" b="1" dirty="0"/>
              <a:t>robust error estimation</a:t>
            </a:r>
            <a:r>
              <a:rPr lang="en-GB" sz="2000" dirty="0"/>
              <a:t> and </a:t>
            </a:r>
            <a:r>
              <a:rPr lang="en-GB" sz="2000" b="1" dirty="0"/>
              <a:t>adaptation criteria</a:t>
            </a:r>
            <a:r>
              <a:rPr lang="en-GB" sz="2000" dirty="0"/>
              <a:t> to determine when and where to refine or coarsen the mesh.</a:t>
            </a:r>
          </a:p>
          <a:p>
            <a:pPr lvl="1" algn="just">
              <a:buFont typeface="Arial" panose="020B0604020202020204" pitchFamily="34" charset="0"/>
              <a:buChar char="•"/>
            </a:pPr>
            <a:r>
              <a:rPr lang="en-GB" sz="2000" dirty="0"/>
              <a:t> May introduce </a:t>
            </a:r>
            <a:r>
              <a:rPr lang="en-GB" sz="2000" b="1" dirty="0"/>
              <a:t>additional computational overhead</a:t>
            </a:r>
            <a:r>
              <a:rPr lang="en-GB" sz="2000" dirty="0"/>
              <a:t> due to ongoing mesh adjustments during the simulation.</a:t>
            </a:r>
          </a:p>
          <a:p>
            <a:pPr algn="just">
              <a:buNone/>
            </a:pPr>
            <a:r>
              <a:rPr lang="en-GB" sz="2000" b="1" dirty="0"/>
              <a:t>Example:</a:t>
            </a:r>
            <a:endParaRPr lang="en-GB" sz="2000" dirty="0"/>
          </a:p>
          <a:p>
            <a:pPr algn="just"/>
            <a:r>
              <a:rPr lang="en-GB" sz="2000" dirty="0"/>
              <a:t>In </a:t>
            </a:r>
            <a:r>
              <a:rPr lang="en-GB" sz="2000" b="1" dirty="0"/>
              <a:t>atmospheric flow simulations over complex terrain</a:t>
            </a:r>
            <a:r>
              <a:rPr lang="en-GB" sz="2000" dirty="0"/>
              <a:t>, adaptive grids can refine the mesh around </a:t>
            </a:r>
            <a:r>
              <a:rPr lang="en-GB" sz="2000" b="1" dirty="0"/>
              <a:t>mountain peaks, valleys</a:t>
            </a:r>
            <a:r>
              <a:rPr lang="en-GB" sz="2000" dirty="0"/>
              <a:t> and other </a:t>
            </a:r>
            <a:r>
              <a:rPr lang="en-GB" sz="2000" b="1" dirty="0"/>
              <a:t>topographic features</a:t>
            </a:r>
            <a:r>
              <a:rPr lang="en-GB" sz="2000" dirty="0"/>
              <a:t> where flow gradients are steep and turbulence is significant. This enhances the resolution of complex interactions between the flow and the terrain.</a:t>
            </a:r>
          </a:p>
        </p:txBody>
      </p:sp>
    </p:spTree>
    <p:extLst>
      <p:ext uri="{BB962C8B-B14F-4D97-AF65-F5344CB8AC3E}">
        <p14:creationId xmlns:p14="http://schemas.microsoft.com/office/powerpoint/2010/main" val="2337488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B90D8E4F-8C20-9DAE-4982-13C05D2BF35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3445CC-4D73-4E94-383B-CFB815657964}"/>
              </a:ext>
            </a:extLst>
          </p:cNvPr>
          <p:cNvSpPr txBox="1"/>
          <p:nvPr/>
        </p:nvSpPr>
        <p:spPr>
          <a:xfrm>
            <a:off x="0" y="0"/>
            <a:ext cx="12192000" cy="6894195"/>
          </a:xfrm>
          <a:prstGeom prst="rect">
            <a:avLst/>
          </a:prstGeom>
          <a:noFill/>
        </p:spPr>
        <p:txBody>
          <a:bodyPr wrap="square">
            <a:spAutoFit/>
          </a:bodyPr>
          <a:lstStyle/>
          <a:p>
            <a:pPr algn="just">
              <a:buNone/>
            </a:pPr>
            <a:r>
              <a:rPr lang="en-GB" sz="2200" b="1" dirty="0"/>
              <a:t>Dynamic Grids</a:t>
            </a:r>
          </a:p>
          <a:p>
            <a:pPr algn="just">
              <a:buNone/>
            </a:pPr>
            <a:r>
              <a:rPr lang="en-GB" sz="2000" b="1" dirty="0"/>
              <a:t>Dynamic grids</a:t>
            </a:r>
            <a:r>
              <a:rPr lang="en-GB" sz="2000" dirty="0"/>
              <a:t> take adaptability further by allowing </a:t>
            </a:r>
            <a:r>
              <a:rPr lang="en-GB" sz="2000" b="1" dirty="0"/>
              <a:t>grid points to move or deform</a:t>
            </a:r>
            <a:r>
              <a:rPr lang="en-GB" sz="2000" dirty="0"/>
              <a:t> to track </a:t>
            </a:r>
            <a:r>
              <a:rPr lang="en-GB" sz="2000" b="1" dirty="0"/>
              <a:t>moving boundaries or interfaces</a:t>
            </a:r>
            <a:r>
              <a:rPr lang="en-GB" sz="2000" dirty="0"/>
              <a:t> within the flow domain. This capability is crucial for simulations involving:</a:t>
            </a:r>
          </a:p>
          <a:p>
            <a:pPr algn="just">
              <a:buNone/>
            </a:pPr>
            <a:r>
              <a:rPr lang="en-GB" sz="2000" b="1" dirty="0"/>
              <a:t>Applications:</a:t>
            </a:r>
            <a:endParaRPr lang="en-GB" sz="2000" dirty="0"/>
          </a:p>
          <a:p>
            <a:pPr lvl="1" algn="just">
              <a:buFont typeface="Arial" panose="020B0604020202020204" pitchFamily="34" charset="0"/>
              <a:buChar char="•"/>
            </a:pPr>
            <a:r>
              <a:rPr lang="el-GR" sz="2000" b="1" dirty="0"/>
              <a:t> </a:t>
            </a:r>
            <a:r>
              <a:rPr lang="en-GB" sz="2000" b="1" dirty="0"/>
              <a:t>Fluid-Structure Interaction :</a:t>
            </a:r>
            <a:r>
              <a:rPr lang="en-GB" sz="2000" dirty="0"/>
              <a:t> In FSI scenarios</a:t>
            </a:r>
            <a:r>
              <a:rPr lang="el-GR" sz="2000" dirty="0"/>
              <a:t>, </a:t>
            </a:r>
            <a:r>
              <a:rPr lang="en-GB" sz="2000" dirty="0"/>
              <a:t>dynamic grids adapt to </a:t>
            </a:r>
            <a:r>
              <a:rPr lang="en-GB" sz="2000" b="1" dirty="0"/>
              <a:t>deforming structures</a:t>
            </a:r>
            <a:r>
              <a:rPr lang="en-GB" sz="2000" dirty="0"/>
              <a:t>, maintaining accurate representation of the </a:t>
            </a:r>
            <a:r>
              <a:rPr lang="en-GB" sz="2000" b="1" dirty="0"/>
              <a:t>fluid-structure interface</a:t>
            </a:r>
            <a:r>
              <a:rPr lang="en-GB" sz="2000" dirty="0"/>
              <a:t> and the surrounding flow field.</a:t>
            </a:r>
          </a:p>
          <a:p>
            <a:pPr lvl="1" algn="just">
              <a:buFont typeface="Arial" panose="020B0604020202020204" pitchFamily="34" charset="0"/>
              <a:buChar char="•"/>
            </a:pPr>
            <a:r>
              <a:rPr lang="el-GR" sz="2000" b="1" dirty="0"/>
              <a:t> </a:t>
            </a:r>
            <a:r>
              <a:rPr lang="en-GB" sz="2000" b="1" dirty="0"/>
              <a:t>Free Surface Flows:</a:t>
            </a:r>
            <a:r>
              <a:rPr lang="en-GB" sz="2000" dirty="0"/>
              <a:t> These involve interfaces between </a:t>
            </a:r>
            <a:r>
              <a:rPr lang="en-GB" sz="2000" b="1" dirty="0"/>
              <a:t>immiscible fluids</a:t>
            </a:r>
            <a:r>
              <a:rPr lang="en-GB" sz="2000" dirty="0"/>
              <a:t>. Dynamic grids can </a:t>
            </a:r>
            <a:r>
              <a:rPr lang="en-GB" sz="2000" b="1" dirty="0"/>
              <a:t>track moving surfaces</a:t>
            </a:r>
            <a:r>
              <a:rPr lang="en-GB" sz="2000" dirty="0"/>
              <a:t>, capturing phenomena like </a:t>
            </a:r>
            <a:r>
              <a:rPr lang="en-GB" sz="2000" b="1" dirty="0"/>
              <a:t>waves, splashes</a:t>
            </a:r>
            <a:r>
              <a:rPr lang="en-GB" sz="2000" dirty="0"/>
              <a:t>, and other interfacial dynamics.</a:t>
            </a:r>
          </a:p>
          <a:p>
            <a:pPr lvl="1" algn="just">
              <a:buFont typeface="Arial" panose="020B0604020202020204" pitchFamily="34" charset="0"/>
              <a:buChar char="•"/>
            </a:pPr>
            <a:r>
              <a:rPr lang="el-GR" sz="2000" b="1" dirty="0"/>
              <a:t> </a:t>
            </a:r>
            <a:r>
              <a:rPr lang="en-GB" sz="2000" b="1" dirty="0"/>
              <a:t>Moving Objects:</a:t>
            </a:r>
            <a:r>
              <a:rPr lang="en-GB" sz="2000" dirty="0"/>
              <a:t> Used in simulations involving </a:t>
            </a:r>
            <a:r>
              <a:rPr lang="en-GB" sz="2000" b="1" dirty="0"/>
              <a:t>moving components</a:t>
            </a:r>
            <a:r>
              <a:rPr lang="en-GB" sz="2000" dirty="0"/>
              <a:t>. The grid adapts by deforming or </a:t>
            </a:r>
            <a:r>
              <a:rPr lang="en-GB" sz="2000" b="1" dirty="0"/>
              <a:t>remeshing</a:t>
            </a:r>
            <a:r>
              <a:rPr lang="en-GB" sz="2000" dirty="0"/>
              <a:t> to follow the object’s motion and accurately represent the flow around it.</a:t>
            </a:r>
          </a:p>
          <a:p>
            <a:pPr algn="just">
              <a:buNone/>
            </a:pPr>
            <a:r>
              <a:rPr lang="en-GB" sz="2000" b="1" dirty="0"/>
              <a:t>Limitations:</a:t>
            </a:r>
            <a:endParaRPr lang="en-GB" sz="2000" dirty="0"/>
          </a:p>
          <a:p>
            <a:pPr lvl="1" algn="just">
              <a:buFont typeface="Arial" panose="020B0604020202020204" pitchFamily="34" charset="0"/>
              <a:buChar char="•"/>
            </a:pPr>
            <a:r>
              <a:rPr lang="el-GR" sz="2000" b="1" dirty="0"/>
              <a:t> </a:t>
            </a:r>
            <a:r>
              <a:rPr lang="en-GB" sz="2000" b="1" dirty="0"/>
              <a:t>High complexity</a:t>
            </a:r>
            <a:r>
              <a:rPr lang="en-GB" sz="2000" dirty="0"/>
              <a:t> compared to static or adaptive grids.</a:t>
            </a:r>
          </a:p>
          <a:p>
            <a:pPr lvl="1" algn="just">
              <a:buFont typeface="Arial" panose="020B0604020202020204" pitchFamily="34" charset="0"/>
              <a:buChar char="•"/>
            </a:pPr>
            <a:r>
              <a:rPr lang="el-GR" sz="2000" dirty="0"/>
              <a:t> </a:t>
            </a:r>
            <a:r>
              <a:rPr lang="en-GB" sz="2000" dirty="0"/>
              <a:t>Requires </a:t>
            </a:r>
            <a:r>
              <a:rPr lang="en-GB" sz="2000" b="1" dirty="0"/>
              <a:t>specialized algorithms</a:t>
            </a:r>
            <a:r>
              <a:rPr lang="en-GB" sz="2000" dirty="0"/>
              <a:t> for mesh movement and deformation.</a:t>
            </a:r>
          </a:p>
          <a:p>
            <a:pPr lvl="1" algn="just">
              <a:buFont typeface="Arial" panose="020B0604020202020204" pitchFamily="34" charset="0"/>
              <a:buChar char="•"/>
            </a:pPr>
            <a:r>
              <a:rPr lang="el-GR" sz="2000" dirty="0"/>
              <a:t> </a:t>
            </a:r>
            <a:r>
              <a:rPr lang="en-GB" sz="2000" dirty="0"/>
              <a:t>Introduces additional challenges for </a:t>
            </a:r>
            <a:r>
              <a:rPr lang="en-GB" sz="2000" b="1" dirty="0"/>
              <a:t>numerical stability</a:t>
            </a:r>
            <a:r>
              <a:rPr lang="en-GB" sz="2000" dirty="0"/>
              <a:t> and </a:t>
            </a:r>
            <a:r>
              <a:rPr lang="en-GB" sz="2000" b="1" dirty="0"/>
              <a:t>conservation</a:t>
            </a:r>
            <a:r>
              <a:rPr lang="en-GB" sz="2000" dirty="0"/>
              <a:t> properties.</a:t>
            </a:r>
          </a:p>
          <a:p>
            <a:pPr algn="just">
              <a:buNone/>
            </a:pPr>
            <a:r>
              <a:rPr lang="en-GB" sz="2000" b="1" dirty="0"/>
              <a:t>Example:</a:t>
            </a:r>
            <a:endParaRPr lang="en-GB" sz="2000" dirty="0"/>
          </a:p>
          <a:p>
            <a:pPr algn="just">
              <a:buNone/>
            </a:pPr>
            <a:r>
              <a:rPr lang="en-GB" sz="2000" dirty="0"/>
              <a:t>In wind turbine simulations under </a:t>
            </a:r>
            <a:r>
              <a:rPr lang="en-GB" sz="2000" b="1" dirty="0"/>
              <a:t>turbulent atmospheric conditions</a:t>
            </a:r>
            <a:r>
              <a:rPr lang="en-GB" sz="2000" dirty="0"/>
              <a:t>, dynamic grids can be used to </a:t>
            </a:r>
            <a:r>
              <a:rPr lang="en-GB" sz="2000" b="1" dirty="0"/>
              <a:t>capture interactions between rotating blades and unsteady wind fields</a:t>
            </a:r>
            <a:r>
              <a:rPr lang="en-GB" sz="2000" dirty="0"/>
              <a:t>. </a:t>
            </a:r>
            <a:endParaRPr lang="el-GR" sz="2000" dirty="0"/>
          </a:p>
          <a:p>
            <a:pPr algn="just">
              <a:buNone/>
            </a:pPr>
            <a:r>
              <a:rPr lang="en-GB" sz="2000" b="1" dirty="0"/>
              <a:t>Summary:</a:t>
            </a:r>
            <a:endParaRPr lang="en-GB" sz="2000" dirty="0"/>
          </a:p>
          <a:p>
            <a:pPr algn="just">
              <a:buFont typeface="Arial" panose="020B0604020202020204" pitchFamily="34" charset="0"/>
              <a:buChar char="•"/>
            </a:pPr>
            <a:r>
              <a:rPr lang="el-GR" sz="2000" b="1" dirty="0"/>
              <a:t> </a:t>
            </a:r>
            <a:r>
              <a:rPr lang="en-GB" sz="2000" b="1" dirty="0"/>
              <a:t>Static grids</a:t>
            </a:r>
            <a:r>
              <a:rPr lang="en-GB" sz="2000" dirty="0"/>
              <a:t>: Best for simple, steady-state problems.</a:t>
            </a:r>
          </a:p>
          <a:p>
            <a:pPr algn="just">
              <a:buFont typeface="Arial" panose="020B0604020202020204" pitchFamily="34" charset="0"/>
              <a:buChar char="•"/>
            </a:pPr>
            <a:r>
              <a:rPr lang="el-GR" sz="2000" b="1" dirty="0"/>
              <a:t> </a:t>
            </a:r>
            <a:r>
              <a:rPr lang="en-GB" sz="2000" b="1" dirty="0"/>
              <a:t>Adaptive grids</a:t>
            </a:r>
            <a:r>
              <a:rPr lang="en-GB" sz="2000" dirty="0"/>
              <a:t>: Ideal for resolving localized flow phenomena with optimized computational effort.</a:t>
            </a:r>
          </a:p>
          <a:p>
            <a:pPr algn="just">
              <a:buFont typeface="Arial" panose="020B0604020202020204" pitchFamily="34" charset="0"/>
              <a:buChar char="•"/>
            </a:pPr>
            <a:r>
              <a:rPr lang="el-GR" sz="2000" b="1" dirty="0"/>
              <a:t> </a:t>
            </a:r>
            <a:r>
              <a:rPr lang="en-GB" sz="2000" b="1" dirty="0"/>
              <a:t>Dynamic grids</a:t>
            </a:r>
            <a:r>
              <a:rPr lang="en-GB" sz="2000" dirty="0"/>
              <a:t>: Essential for handling </a:t>
            </a:r>
            <a:r>
              <a:rPr lang="en-GB" sz="2000" b="1" dirty="0"/>
              <a:t>moving boundaries</a:t>
            </a:r>
            <a:r>
              <a:rPr lang="en-GB" sz="2000" dirty="0"/>
              <a:t>, </a:t>
            </a:r>
            <a:r>
              <a:rPr lang="en-GB" sz="2000" b="1" dirty="0"/>
              <a:t>deforming geometries</a:t>
            </a:r>
            <a:r>
              <a:rPr lang="en-GB" sz="2000" dirty="0"/>
              <a:t>, and </a:t>
            </a:r>
            <a:r>
              <a:rPr lang="en-GB" sz="2000" b="1" dirty="0"/>
              <a:t>fluid-structure interactions</a:t>
            </a:r>
            <a:r>
              <a:rPr lang="en-GB" sz="2000" dirty="0"/>
              <a:t>, though they demand more </a:t>
            </a:r>
            <a:r>
              <a:rPr lang="en-GB" sz="2000" b="1" dirty="0"/>
              <a:t>computational and algorithmic complexity</a:t>
            </a:r>
            <a:r>
              <a:rPr lang="en-GB" sz="2000" dirty="0"/>
              <a:t>.</a:t>
            </a:r>
          </a:p>
        </p:txBody>
      </p:sp>
    </p:spTree>
    <p:extLst>
      <p:ext uri="{BB962C8B-B14F-4D97-AF65-F5344CB8AC3E}">
        <p14:creationId xmlns:p14="http://schemas.microsoft.com/office/powerpoint/2010/main" val="90881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5AB308C-1FC4-921E-02D5-FBEBCA7E7D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D0B3865-A130-0BE8-EAF3-42809E891C90}"/>
              </a:ext>
            </a:extLst>
          </p:cNvPr>
          <p:cNvSpPr txBox="1"/>
          <p:nvPr/>
        </p:nvSpPr>
        <p:spPr>
          <a:xfrm>
            <a:off x="128337" y="216966"/>
            <a:ext cx="6096000" cy="430887"/>
          </a:xfrm>
          <a:prstGeom prst="rect">
            <a:avLst/>
          </a:prstGeom>
          <a:noFill/>
        </p:spPr>
        <p:txBody>
          <a:bodyPr wrap="square">
            <a:spAutoFit/>
          </a:bodyPr>
          <a:lstStyle/>
          <a:p>
            <a:pPr algn="just"/>
            <a:r>
              <a:rPr lang="en-GB" sz="2200" b="1" dirty="0"/>
              <a:t>6.</a:t>
            </a:r>
            <a:r>
              <a:rPr lang="el-GR" sz="2200" b="1" dirty="0"/>
              <a:t>3 </a:t>
            </a:r>
            <a:r>
              <a:rPr lang="en-GB" sz="2200" b="1" dirty="0"/>
              <a:t>Specialized Grid Types</a:t>
            </a:r>
          </a:p>
        </p:txBody>
      </p:sp>
      <p:sp>
        <p:nvSpPr>
          <p:cNvPr id="9" name="TextBox 8">
            <a:extLst>
              <a:ext uri="{FF2B5EF4-FFF2-40B4-BE49-F238E27FC236}">
                <a16:creationId xmlns:a16="http://schemas.microsoft.com/office/drawing/2014/main" id="{F362653F-FF72-E381-E847-B61321F912EC}"/>
              </a:ext>
            </a:extLst>
          </p:cNvPr>
          <p:cNvSpPr txBox="1"/>
          <p:nvPr/>
        </p:nvSpPr>
        <p:spPr>
          <a:xfrm>
            <a:off x="128336" y="672666"/>
            <a:ext cx="11935327" cy="1323439"/>
          </a:xfrm>
          <a:prstGeom prst="rect">
            <a:avLst/>
          </a:prstGeom>
          <a:noFill/>
        </p:spPr>
        <p:txBody>
          <a:bodyPr wrap="square">
            <a:spAutoFit/>
          </a:bodyPr>
          <a:lstStyle/>
          <a:p>
            <a:pPr algn="just"/>
            <a:r>
              <a:rPr lang="en-GB" sz="2000" dirty="0"/>
              <a:t>In addition to the fundamental classifications based on </a:t>
            </a:r>
            <a:r>
              <a:rPr lang="en-GB" sz="2000" b="1" dirty="0"/>
              <a:t>structure</a:t>
            </a:r>
            <a:r>
              <a:rPr lang="en-GB" sz="2000" dirty="0"/>
              <a:t>, </a:t>
            </a:r>
            <a:r>
              <a:rPr lang="en-GB" sz="2000" b="1" dirty="0"/>
              <a:t>topology</a:t>
            </a:r>
            <a:r>
              <a:rPr lang="en-GB" sz="2000" dirty="0"/>
              <a:t>, and </a:t>
            </a:r>
            <a:r>
              <a:rPr lang="en-GB" sz="2000" b="1" dirty="0"/>
              <a:t>adaptability</a:t>
            </a:r>
            <a:r>
              <a:rPr lang="en-GB" sz="2000" dirty="0"/>
              <a:t>, several </a:t>
            </a:r>
            <a:r>
              <a:rPr lang="en-GB" sz="2000" b="1" dirty="0"/>
              <a:t>specialized grid types</a:t>
            </a:r>
            <a:r>
              <a:rPr lang="en-GB" sz="2000" dirty="0"/>
              <a:t> have been developed to address specific challenges and enhance the flexibility and accuracy of CFD simulations. These grids often combine elements from different categories or introduce innovative techniques for mesh generation and adaptation</a:t>
            </a:r>
          </a:p>
        </p:txBody>
      </p:sp>
      <p:sp>
        <p:nvSpPr>
          <p:cNvPr id="11" name="TextBox 10">
            <a:extLst>
              <a:ext uri="{FF2B5EF4-FFF2-40B4-BE49-F238E27FC236}">
                <a16:creationId xmlns:a16="http://schemas.microsoft.com/office/drawing/2014/main" id="{473A5843-348A-E937-0D25-8700F9D454C0}"/>
              </a:ext>
            </a:extLst>
          </p:cNvPr>
          <p:cNvSpPr txBox="1"/>
          <p:nvPr/>
        </p:nvSpPr>
        <p:spPr>
          <a:xfrm>
            <a:off x="128336" y="2020918"/>
            <a:ext cx="11935327" cy="4411413"/>
          </a:xfrm>
          <a:prstGeom prst="rect">
            <a:avLst/>
          </a:prstGeom>
          <a:noFill/>
        </p:spPr>
        <p:txBody>
          <a:bodyPr wrap="square">
            <a:spAutoFit/>
          </a:bodyPr>
          <a:lstStyle/>
          <a:p>
            <a:pPr algn="just">
              <a:buNone/>
            </a:pPr>
            <a:r>
              <a:rPr lang="en-GB" sz="2200" b="1" dirty="0"/>
              <a:t>Overset Grids (Chimera Grids)</a:t>
            </a:r>
          </a:p>
          <a:p>
            <a:pPr algn="just">
              <a:buNone/>
            </a:pPr>
            <a:r>
              <a:rPr lang="en-GB" sz="2000" b="1" dirty="0"/>
              <a:t>Overset grids</a:t>
            </a:r>
            <a:r>
              <a:rPr lang="en-GB" sz="2000" dirty="0"/>
              <a:t>, also known as </a:t>
            </a:r>
            <a:r>
              <a:rPr lang="en-GB" sz="2000" b="1" dirty="0"/>
              <a:t>Chimera grids</a:t>
            </a:r>
            <a:r>
              <a:rPr lang="en-GB" sz="2000" dirty="0"/>
              <a:t>, use a </a:t>
            </a:r>
            <a:r>
              <a:rPr lang="en-GB" sz="2000" b="1" dirty="0"/>
              <a:t>multi-grid approach</a:t>
            </a:r>
            <a:r>
              <a:rPr lang="en-GB" sz="2000" dirty="0"/>
              <a:t> in which </a:t>
            </a:r>
            <a:r>
              <a:rPr lang="en-GB" sz="2000" b="1" dirty="0"/>
              <a:t>multiple structured or unstructured grids</a:t>
            </a:r>
            <a:r>
              <a:rPr lang="en-GB" sz="2000" dirty="0"/>
              <a:t> overlap to cover the computational domain. </a:t>
            </a:r>
          </a:p>
          <a:p>
            <a:pPr algn="just">
              <a:buNone/>
            </a:pPr>
            <a:r>
              <a:rPr lang="en-GB" sz="2000" b="1" dirty="0"/>
              <a:t>Advantages:</a:t>
            </a:r>
          </a:p>
          <a:p>
            <a:pPr lvl="1" algn="just">
              <a:buFont typeface="Arial" panose="020B0604020202020204" pitchFamily="34" charset="0"/>
              <a:buChar char="•"/>
            </a:pPr>
            <a:r>
              <a:rPr lang="el-GR" sz="2000" b="1" dirty="0"/>
              <a:t> </a:t>
            </a:r>
            <a:r>
              <a:rPr lang="en-GB" sz="2000" b="1" dirty="0"/>
              <a:t>Handling Complex Geometries</a:t>
            </a:r>
            <a:r>
              <a:rPr lang="en-GB" sz="2000" dirty="0"/>
              <a:t>: Overset grids are excellent for modeling </a:t>
            </a:r>
            <a:r>
              <a:rPr lang="en-GB" sz="2000" b="1" dirty="0"/>
              <a:t>complex configurations</a:t>
            </a:r>
            <a:r>
              <a:rPr lang="en-GB" sz="2000" dirty="0"/>
              <a:t> involving </a:t>
            </a:r>
            <a:r>
              <a:rPr lang="en-GB" sz="2000" b="1" dirty="0"/>
              <a:t>multiple components</a:t>
            </a:r>
            <a:r>
              <a:rPr lang="en-GB" sz="2000" dirty="0"/>
              <a:t> or </a:t>
            </a:r>
            <a:r>
              <a:rPr lang="en-GB" sz="2000" b="1" dirty="0"/>
              <a:t>moving objects</a:t>
            </a:r>
            <a:r>
              <a:rPr lang="en-GB" sz="2000" dirty="0"/>
              <a:t>. Each component can be meshed using its </a:t>
            </a:r>
            <a:r>
              <a:rPr lang="en-GB" sz="2000" b="1" dirty="0"/>
              <a:t>own grid</a:t>
            </a:r>
            <a:r>
              <a:rPr lang="en-GB" sz="2000" dirty="0"/>
              <a:t>, adapted specifically to its shape. These component grids can </a:t>
            </a:r>
            <a:r>
              <a:rPr lang="en-GB" sz="2000" b="1" dirty="0"/>
              <a:t>overlap</a:t>
            </a:r>
            <a:r>
              <a:rPr lang="en-GB" sz="2000" dirty="0"/>
              <a:t> and interact without the need for conformal meshing.</a:t>
            </a:r>
          </a:p>
          <a:p>
            <a:pPr lvl="1" algn="just">
              <a:buFont typeface="Arial" panose="020B0604020202020204" pitchFamily="34" charset="0"/>
              <a:buChar char="•"/>
            </a:pPr>
            <a:r>
              <a:rPr lang="el-GR" sz="2000" b="1" dirty="0"/>
              <a:t> </a:t>
            </a:r>
            <a:r>
              <a:rPr lang="en-GB" sz="2000" b="1" dirty="0"/>
              <a:t>Efficient Grid Generation</a:t>
            </a:r>
            <a:r>
              <a:rPr lang="en-GB" sz="2000" dirty="0"/>
              <a:t>: Rather than generating a single, high-quality grid for a complex domain, overset methods allow you to use </a:t>
            </a:r>
            <a:r>
              <a:rPr lang="en-GB" sz="2000" b="1" dirty="0"/>
              <a:t>simpler, component-specific grids</a:t>
            </a:r>
            <a:r>
              <a:rPr lang="en-GB" sz="2000" dirty="0"/>
              <a:t>. This simplifies mesh generation and can reduce preprocessing time.</a:t>
            </a:r>
          </a:p>
          <a:p>
            <a:pPr lvl="1" algn="just">
              <a:buFont typeface="Arial" panose="020B0604020202020204" pitchFamily="34" charset="0"/>
              <a:buChar char="•"/>
            </a:pPr>
            <a:r>
              <a:rPr lang="el-GR" sz="2000" b="1" dirty="0"/>
              <a:t> </a:t>
            </a:r>
            <a:r>
              <a:rPr lang="en-GB" sz="2000" b="1" dirty="0"/>
              <a:t>Simulating Moving Objects</a:t>
            </a:r>
            <a:r>
              <a:rPr lang="en-GB" sz="2000" dirty="0"/>
              <a:t>: Ideal for simulations involving </a:t>
            </a:r>
            <a:r>
              <a:rPr lang="en-GB" sz="2000" b="1" dirty="0"/>
              <a:t>relative motion</a:t>
            </a:r>
            <a:r>
              <a:rPr lang="en-GB" sz="2000" dirty="0"/>
              <a:t>, such as </a:t>
            </a:r>
            <a:r>
              <a:rPr lang="en-GB" sz="2000" b="1" dirty="0"/>
              <a:t>rotorcraft</a:t>
            </a:r>
            <a:r>
              <a:rPr lang="en-GB" sz="2000" dirty="0"/>
              <a:t>, </a:t>
            </a:r>
            <a:r>
              <a:rPr lang="en-GB" sz="2000" b="1" dirty="0"/>
              <a:t>store separation</a:t>
            </a:r>
            <a:r>
              <a:rPr lang="en-GB" sz="2000" dirty="0"/>
              <a:t>, or </a:t>
            </a:r>
            <a:r>
              <a:rPr lang="en-GB" sz="2000" b="1" dirty="0"/>
              <a:t>turbomachinery</a:t>
            </a:r>
            <a:r>
              <a:rPr lang="en-GB" sz="2000" dirty="0"/>
              <a:t>. Each moving part can be modeled on its </a:t>
            </a:r>
            <a:r>
              <a:rPr lang="en-GB" sz="2000" b="1" dirty="0"/>
              <a:t>own grid</a:t>
            </a:r>
            <a:r>
              <a:rPr lang="en-GB" sz="2000" dirty="0"/>
              <a:t>, which can </a:t>
            </a:r>
            <a:r>
              <a:rPr lang="en-GB" sz="2000" b="1" dirty="0"/>
              <a:t>translate</a:t>
            </a:r>
            <a:r>
              <a:rPr lang="en-GB" sz="2000" dirty="0"/>
              <a:t> or </a:t>
            </a:r>
            <a:r>
              <a:rPr lang="en-GB" sz="2000" b="1" dirty="0"/>
              <a:t>rotate</a:t>
            </a:r>
            <a:r>
              <a:rPr lang="en-GB" sz="2000" dirty="0"/>
              <a:t> independently while maintaining overall solution accuracy.</a:t>
            </a:r>
          </a:p>
        </p:txBody>
      </p:sp>
    </p:spTree>
    <p:extLst>
      <p:ext uri="{BB962C8B-B14F-4D97-AF65-F5344CB8AC3E}">
        <p14:creationId xmlns:p14="http://schemas.microsoft.com/office/powerpoint/2010/main" val="1611451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3813AA2A-F88D-9CBA-7EF9-320533C5BA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25FDEF-D1CB-F9C1-521C-FB9659EC0F5D}"/>
              </a:ext>
            </a:extLst>
          </p:cNvPr>
          <p:cNvSpPr txBox="1"/>
          <p:nvPr/>
        </p:nvSpPr>
        <p:spPr>
          <a:xfrm>
            <a:off x="168165" y="77579"/>
            <a:ext cx="6558455" cy="6863417"/>
          </a:xfrm>
          <a:prstGeom prst="rect">
            <a:avLst/>
          </a:prstGeom>
          <a:noFill/>
        </p:spPr>
        <p:txBody>
          <a:bodyPr wrap="square">
            <a:spAutoFit/>
          </a:bodyPr>
          <a:lstStyle/>
          <a:p>
            <a:pPr algn="just">
              <a:buNone/>
            </a:pPr>
            <a:r>
              <a:rPr lang="en-GB" sz="2000" b="1" dirty="0"/>
              <a:t>Challenges:</a:t>
            </a:r>
          </a:p>
          <a:p>
            <a:pPr algn="just">
              <a:buFont typeface="Arial" panose="020B0604020202020204" pitchFamily="34" charset="0"/>
              <a:buChar char="•"/>
            </a:pPr>
            <a:r>
              <a:rPr lang="el-GR" sz="2000" b="1" dirty="0"/>
              <a:t> </a:t>
            </a:r>
            <a:r>
              <a:rPr lang="en-GB" sz="2000" b="1" dirty="0"/>
              <a:t>Interpolation at Overlaps</a:t>
            </a:r>
            <a:r>
              <a:rPr lang="en-GB" sz="2000" dirty="0"/>
              <a:t>: Accurate, </a:t>
            </a:r>
            <a:r>
              <a:rPr lang="en-GB" sz="2000" b="1" dirty="0"/>
              <a:t>conservative interpolation</a:t>
            </a:r>
            <a:r>
              <a:rPr lang="en-GB" sz="2000" dirty="0"/>
              <a:t> of flow variables between overlapping regions is critical. Poor interpolation can lead to </a:t>
            </a:r>
            <a:r>
              <a:rPr lang="en-GB" sz="2000" b="1" dirty="0"/>
              <a:t>numerical errors</a:t>
            </a:r>
            <a:r>
              <a:rPr lang="en-GB" sz="2000" dirty="0"/>
              <a:t> or </a:t>
            </a:r>
            <a:r>
              <a:rPr lang="en-GB" sz="2000" b="1" dirty="0"/>
              <a:t>loss of conservation</a:t>
            </a:r>
            <a:r>
              <a:rPr lang="en-GB" sz="2000" dirty="0"/>
              <a:t>.</a:t>
            </a:r>
          </a:p>
          <a:p>
            <a:pPr algn="just">
              <a:buFont typeface="Arial" panose="020B0604020202020204" pitchFamily="34" charset="0"/>
              <a:buChar char="•"/>
            </a:pPr>
            <a:r>
              <a:rPr lang="el-GR" sz="2000" b="1" dirty="0"/>
              <a:t> </a:t>
            </a:r>
            <a:r>
              <a:rPr lang="en-GB" sz="2000" b="1" dirty="0"/>
              <a:t>Computational Overhead</a:t>
            </a:r>
            <a:r>
              <a:rPr lang="en-GB" sz="2000" dirty="0"/>
              <a:t>: Managing multiple overlapping grids and performing real-time interpolation can lead to </a:t>
            </a:r>
            <a:r>
              <a:rPr lang="en-GB" sz="2000" b="1" dirty="0"/>
              <a:t>higher computational costs</a:t>
            </a:r>
            <a:r>
              <a:rPr lang="en-GB" sz="2000" dirty="0"/>
              <a:t> compared to single-grid methods.</a:t>
            </a:r>
          </a:p>
          <a:p>
            <a:pPr algn="just">
              <a:buFont typeface="Arial" panose="020B0604020202020204" pitchFamily="34" charset="0"/>
              <a:buChar char="•"/>
            </a:pPr>
            <a:r>
              <a:rPr lang="el-GR" sz="2000" b="1" dirty="0"/>
              <a:t> </a:t>
            </a:r>
            <a:r>
              <a:rPr lang="en-GB" sz="2000" b="1" dirty="0"/>
              <a:t>Complex Data Structures</a:t>
            </a:r>
            <a:r>
              <a:rPr lang="en-GB" sz="2000" dirty="0"/>
              <a:t>: Overset grids require </a:t>
            </a:r>
            <a:r>
              <a:rPr lang="en-GB" sz="2000" b="1" dirty="0"/>
              <a:t>advanced data structures</a:t>
            </a:r>
            <a:r>
              <a:rPr lang="en-GB" sz="2000" dirty="0"/>
              <a:t> to manage </a:t>
            </a:r>
            <a:r>
              <a:rPr lang="en-GB" sz="2000" b="1" dirty="0"/>
              <a:t>grid connectivity</a:t>
            </a:r>
            <a:r>
              <a:rPr lang="en-GB" sz="2000" dirty="0"/>
              <a:t>, </a:t>
            </a:r>
            <a:r>
              <a:rPr lang="en-GB" sz="2000" b="1" dirty="0"/>
              <a:t>overlapping regions</a:t>
            </a:r>
            <a:r>
              <a:rPr lang="en-GB" sz="2000" dirty="0"/>
              <a:t>, and </a:t>
            </a:r>
            <a:r>
              <a:rPr lang="en-GB" sz="2000" b="1" dirty="0"/>
              <a:t>inter-grid communication</a:t>
            </a:r>
            <a:r>
              <a:rPr lang="en-GB" sz="2000" dirty="0"/>
              <a:t>.</a:t>
            </a:r>
          </a:p>
          <a:p>
            <a:pPr algn="just">
              <a:buNone/>
            </a:pPr>
            <a:endParaRPr lang="el-GR" sz="2000" b="1" dirty="0"/>
          </a:p>
          <a:p>
            <a:pPr algn="just">
              <a:buNone/>
            </a:pPr>
            <a:r>
              <a:rPr lang="en-GB" sz="2000" b="1" dirty="0"/>
              <a:t>Example Application:</a:t>
            </a:r>
          </a:p>
          <a:p>
            <a:pPr algn="just">
              <a:buNone/>
            </a:pPr>
            <a:r>
              <a:rPr lang="en-GB" sz="2000" dirty="0"/>
              <a:t>In wind turbine simulations over </a:t>
            </a:r>
            <a:r>
              <a:rPr lang="en-GB" sz="2000" b="1" dirty="0"/>
              <a:t>complex terrain</a:t>
            </a:r>
            <a:r>
              <a:rPr lang="en-GB" sz="2000" dirty="0"/>
              <a:t>, an overset grid approach can be particularly effective. A </a:t>
            </a:r>
            <a:r>
              <a:rPr lang="en-GB" sz="2000" b="1" dirty="0"/>
              <a:t>body-fitted grid</a:t>
            </a:r>
            <a:r>
              <a:rPr lang="en-GB" sz="2000" dirty="0"/>
              <a:t> may be used to mesh the </a:t>
            </a:r>
            <a:r>
              <a:rPr lang="en-GB" sz="2000" b="1" dirty="0"/>
              <a:t>turbine blades and tower</a:t>
            </a:r>
            <a:r>
              <a:rPr lang="en-GB" sz="2000" dirty="0"/>
              <a:t>, while a </a:t>
            </a:r>
            <a:r>
              <a:rPr lang="en-GB" sz="2000" b="1" dirty="0"/>
              <a:t>coarser background grid</a:t>
            </a:r>
            <a:r>
              <a:rPr lang="en-GB" sz="2000" dirty="0"/>
              <a:t> handles the surrounding terrain. These grids overlap in the turbine’s vicinity, allowing for:</a:t>
            </a:r>
          </a:p>
          <a:p>
            <a:pPr algn="just">
              <a:buFont typeface="Arial" panose="020B0604020202020204" pitchFamily="34" charset="0"/>
              <a:buChar char="•"/>
            </a:pPr>
            <a:r>
              <a:rPr lang="el-GR" sz="2000" b="1" dirty="0"/>
              <a:t> </a:t>
            </a:r>
            <a:r>
              <a:rPr lang="en-GB" sz="2000" b="1" dirty="0"/>
              <a:t>Detailed resolution</a:t>
            </a:r>
            <a:r>
              <a:rPr lang="en-GB" sz="2000" dirty="0"/>
              <a:t> of the flow near the turbine</a:t>
            </a:r>
          </a:p>
          <a:p>
            <a:pPr algn="just">
              <a:buFont typeface="Arial" panose="020B0604020202020204" pitchFamily="34" charset="0"/>
              <a:buChar char="•"/>
            </a:pPr>
            <a:r>
              <a:rPr lang="el-GR" sz="2000" b="1" dirty="0"/>
              <a:t> </a:t>
            </a:r>
            <a:r>
              <a:rPr lang="en-GB" sz="2000" b="1" dirty="0"/>
              <a:t>Computational efficiency</a:t>
            </a:r>
            <a:r>
              <a:rPr lang="en-GB" sz="2000" dirty="0"/>
              <a:t> in the far field</a:t>
            </a:r>
          </a:p>
        </p:txBody>
      </p:sp>
      <p:pic>
        <p:nvPicPr>
          <p:cNvPr id="5" name="Picture 4">
            <a:extLst>
              <a:ext uri="{FF2B5EF4-FFF2-40B4-BE49-F238E27FC236}">
                <a16:creationId xmlns:a16="http://schemas.microsoft.com/office/drawing/2014/main" id="{A2CE3104-5394-0BBA-1BB9-57113DF39E56}"/>
              </a:ext>
            </a:extLst>
          </p:cNvPr>
          <p:cNvPicPr>
            <a:picLocks noChangeAspect="1"/>
          </p:cNvPicPr>
          <p:nvPr/>
        </p:nvPicPr>
        <p:blipFill>
          <a:blip r:embed="rId2"/>
          <a:stretch>
            <a:fillRect/>
          </a:stretch>
        </p:blipFill>
        <p:spPr>
          <a:xfrm>
            <a:off x="7062952" y="1047242"/>
            <a:ext cx="4750677" cy="4763516"/>
          </a:xfrm>
          <a:prstGeom prst="rect">
            <a:avLst/>
          </a:prstGeom>
        </p:spPr>
      </p:pic>
    </p:spTree>
    <p:extLst>
      <p:ext uri="{BB962C8B-B14F-4D97-AF65-F5344CB8AC3E}">
        <p14:creationId xmlns:p14="http://schemas.microsoft.com/office/powerpoint/2010/main" val="1678652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741CB58D-CEAA-FD20-9D7F-5E122CC401E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4CE34DC-2E8D-7310-8A61-456E71261313}"/>
              </a:ext>
            </a:extLst>
          </p:cNvPr>
          <p:cNvSpPr txBox="1"/>
          <p:nvPr/>
        </p:nvSpPr>
        <p:spPr>
          <a:xfrm>
            <a:off x="94592" y="178676"/>
            <a:ext cx="12002815" cy="6586418"/>
          </a:xfrm>
          <a:prstGeom prst="rect">
            <a:avLst/>
          </a:prstGeom>
          <a:noFill/>
        </p:spPr>
        <p:txBody>
          <a:bodyPr wrap="square">
            <a:spAutoFit/>
          </a:bodyPr>
          <a:lstStyle/>
          <a:p>
            <a:pPr algn="just">
              <a:buNone/>
            </a:pPr>
            <a:r>
              <a:rPr lang="en-GB" sz="2200" b="1" dirty="0"/>
              <a:t>Hierarchical Grids</a:t>
            </a:r>
          </a:p>
          <a:p>
            <a:pPr algn="just">
              <a:buNone/>
            </a:pPr>
            <a:r>
              <a:rPr lang="en-GB" sz="2000" b="1" dirty="0"/>
              <a:t>Hierarchical grids</a:t>
            </a:r>
            <a:r>
              <a:rPr lang="en-GB" sz="2000" dirty="0"/>
              <a:t> use </a:t>
            </a:r>
            <a:r>
              <a:rPr lang="en-GB" sz="2000" b="1" dirty="0"/>
              <a:t>multiple levels of refinement</a:t>
            </a:r>
            <a:r>
              <a:rPr lang="en-GB" sz="2000" dirty="0"/>
              <a:t> to efficiently capture </a:t>
            </a:r>
            <a:r>
              <a:rPr lang="en-GB" sz="2000" b="1" dirty="0"/>
              <a:t>multi-scale flow phenomena</a:t>
            </a:r>
            <a:r>
              <a:rPr lang="en-GB" sz="2000" dirty="0"/>
              <a:t>. The approach involves applying </a:t>
            </a:r>
            <a:r>
              <a:rPr lang="en-GB" sz="2000" b="1" dirty="0"/>
              <a:t>coarser grids</a:t>
            </a:r>
            <a:r>
              <a:rPr lang="en-GB" sz="2000" dirty="0"/>
              <a:t> in areas with relatively uniform flow, while </a:t>
            </a:r>
            <a:r>
              <a:rPr lang="en-GB" sz="2000" b="1" dirty="0"/>
              <a:t>finer grids</a:t>
            </a:r>
            <a:r>
              <a:rPr lang="en-GB" sz="2000" dirty="0"/>
              <a:t> are reserved for regions exhibiting </a:t>
            </a:r>
            <a:r>
              <a:rPr lang="en-GB" sz="2000" b="1" dirty="0"/>
              <a:t>high gradients</a:t>
            </a:r>
            <a:r>
              <a:rPr lang="en-GB" sz="2000" dirty="0"/>
              <a:t>, </a:t>
            </a:r>
            <a:r>
              <a:rPr lang="en-GB" sz="2000" b="1" dirty="0"/>
              <a:t>complex structures</a:t>
            </a:r>
            <a:r>
              <a:rPr lang="en-GB" sz="2000" dirty="0"/>
              <a:t>, or where </a:t>
            </a:r>
            <a:r>
              <a:rPr lang="en-GB" sz="2000" b="1" dirty="0"/>
              <a:t>greater accuracy</a:t>
            </a:r>
            <a:r>
              <a:rPr lang="en-GB" sz="2000" dirty="0"/>
              <a:t> is essential.</a:t>
            </a:r>
          </a:p>
          <a:p>
            <a:pPr algn="just">
              <a:buNone/>
            </a:pPr>
            <a:r>
              <a:rPr lang="en-GB" sz="2000" b="1" dirty="0"/>
              <a:t>Advantages:</a:t>
            </a:r>
          </a:p>
          <a:p>
            <a:pPr lvl="1" algn="just">
              <a:buFont typeface="Arial" panose="020B0604020202020204" pitchFamily="34" charset="0"/>
              <a:buChar char="•"/>
            </a:pPr>
            <a:r>
              <a:rPr lang="en-GB" sz="2000" b="1" dirty="0"/>
              <a:t> Efficient resolution of multi-scale phenomena</a:t>
            </a:r>
            <a:r>
              <a:rPr lang="en-GB" sz="2000" dirty="0"/>
              <a:t> by focusing computational effort where it's needed most.</a:t>
            </a:r>
          </a:p>
          <a:p>
            <a:pPr lvl="1" algn="just">
              <a:buFont typeface="Arial" panose="020B0604020202020204" pitchFamily="34" charset="0"/>
              <a:buChar char="•"/>
            </a:pPr>
            <a:r>
              <a:rPr lang="en-GB" sz="2000" b="1" dirty="0"/>
              <a:t> Reduction in computational cost</a:t>
            </a:r>
            <a:r>
              <a:rPr lang="en-GB" sz="2000" dirty="0"/>
              <a:t> compared to using a uniformly fine grid across the entire domain.</a:t>
            </a:r>
          </a:p>
          <a:p>
            <a:pPr lvl="1" algn="just">
              <a:buFont typeface="Arial" panose="020B0604020202020204" pitchFamily="34" charset="0"/>
              <a:buChar char="•"/>
            </a:pPr>
            <a:r>
              <a:rPr lang="en-GB" sz="2000" b="1" dirty="0"/>
              <a:t> Adaptability to evolving flow features</a:t>
            </a:r>
            <a:r>
              <a:rPr lang="en-GB" sz="2000" dirty="0"/>
              <a:t>, making it suitable for transient and non-uniform flow problems.</a:t>
            </a:r>
          </a:p>
          <a:p>
            <a:pPr algn="just">
              <a:buNone/>
            </a:pPr>
            <a:r>
              <a:rPr lang="en-GB" sz="2000" b="1" dirty="0"/>
              <a:t>Challenges:</a:t>
            </a:r>
          </a:p>
          <a:p>
            <a:pPr lvl="1" algn="just">
              <a:buFont typeface="Arial" panose="020B0604020202020204" pitchFamily="34" charset="0"/>
              <a:buChar char="•"/>
            </a:pPr>
            <a:r>
              <a:rPr lang="en-GB" sz="2000" dirty="0"/>
              <a:t> Requires </a:t>
            </a:r>
            <a:r>
              <a:rPr lang="en-GB" sz="2000" b="1" dirty="0"/>
              <a:t>robust refinement criteria</a:t>
            </a:r>
            <a:r>
              <a:rPr lang="en-GB" sz="2000" dirty="0"/>
              <a:t> to determine where and when to apply grid resolution changes.</a:t>
            </a:r>
          </a:p>
          <a:p>
            <a:pPr lvl="1" algn="just">
              <a:buFont typeface="Arial" panose="020B0604020202020204" pitchFamily="34" charset="0"/>
              <a:buChar char="•"/>
            </a:pPr>
            <a:r>
              <a:rPr lang="en-GB" sz="2000" b="1" dirty="0"/>
              <a:t> Load balancing and data management</a:t>
            </a:r>
            <a:r>
              <a:rPr lang="en-GB" sz="2000" dirty="0"/>
              <a:t> become more complex, especially in parallel computing environments.</a:t>
            </a:r>
          </a:p>
          <a:p>
            <a:pPr lvl="1" algn="just">
              <a:buFont typeface="Arial" panose="020B0604020202020204" pitchFamily="34" charset="0"/>
              <a:buChar char="•"/>
            </a:pPr>
            <a:r>
              <a:rPr lang="en-GB" sz="2000" b="1" dirty="0"/>
              <a:t> Inter-grid communication</a:t>
            </a:r>
            <a:r>
              <a:rPr lang="en-GB" sz="2000" dirty="0"/>
              <a:t> and </a:t>
            </a:r>
            <a:r>
              <a:rPr lang="en-GB" sz="2000" b="1" dirty="0"/>
              <a:t>interface handling</a:t>
            </a:r>
            <a:r>
              <a:rPr lang="en-GB" sz="2000" dirty="0"/>
              <a:t> may require </a:t>
            </a:r>
            <a:r>
              <a:rPr lang="en-GB" sz="2000" b="1" dirty="0"/>
              <a:t>specialized numerical algorithms</a:t>
            </a:r>
            <a:r>
              <a:rPr lang="en-GB" sz="2000" dirty="0"/>
              <a:t> to maintain consistency and accuracy.</a:t>
            </a:r>
          </a:p>
          <a:p>
            <a:pPr algn="just">
              <a:buNone/>
            </a:pPr>
            <a:r>
              <a:rPr lang="en-GB" sz="2000" b="1" dirty="0"/>
              <a:t>Example Application:</a:t>
            </a:r>
          </a:p>
          <a:p>
            <a:pPr algn="just"/>
            <a:r>
              <a:rPr lang="en-GB" sz="2000" dirty="0"/>
              <a:t>In simulations of </a:t>
            </a:r>
            <a:r>
              <a:rPr lang="en-GB" sz="2000" b="1" dirty="0"/>
              <a:t>atmospheric boundary layer flows</a:t>
            </a:r>
            <a:r>
              <a:rPr lang="en-GB" sz="2000" dirty="0"/>
              <a:t>, a </a:t>
            </a:r>
            <a:r>
              <a:rPr lang="en-GB" sz="2000" b="1" dirty="0"/>
              <a:t>hierarchical grid</a:t>
            </a:r>
            <a:r>
              <a:rPr lang="en-GB" sz="2000" dirty="0"/>
              <a:t> can be applied to efficiently represent the domain. A </a:t>
            </a:r>
            <a:r>
              <a:rPr lang="en-GB" sz="2000" b="1" dirty="0"/>
              <a:t>coarse grid</a:t>
            </a:r>
            <a:r>
              <a:rPr lang="en-GB" sz="2000" dirty="0"/>
              <a:t> may model the </a:t>
            </a:r>
            <a:r>
              <a:rPr lang="en-GB" sz="2000" b="1" dirty="0"/>
              <a:t>upper atmosphere</a:t>
            </a:r>
            <a:r>
              <a:rPr lang="en-GB" sz="2000" dirty="0"/>
              <a:t>, where the flow is more uniform, while </a:t>
            </a:r>
            <a:r>
              <a:rPr lang="en-GB" sz="2000" b="1" dirty="0"/>
              <a:t>progressively finer grids</a:t>
            </a:r>
            <a:r>
              <a:rPr lang="en-GB" sz="2000" dirty="0"/>
              <a:t> are used closer to the </a:t>
            </a:r>
            <a:r>
              <a:rPr lang="en-GB" sz="2000" b="1" dirty="0"/>
              <a:t>ground surface</a:t>
            </a:r>
            <a:r>
              <a:rPr lang="en-GB" sz="2000" dirty="0"/>
              <a:t> to capture </a:t>
            </a:r>
            <a:r>
              <a:rPr lang="en-GB" sz="2000" b="1" dirty="0"/>
              <a:t>turbulence</a:t>
            </a:r>
            <a:r>
              <a:rPr lang="en-GB" sz="2000" dirty="0"/>
              <a:t>, </a:t>
            </a:r>
            <a:r>
              <a:rPr lang="en-GB" sz="2000" b="1" dirty="0"/>
              <a:t>shear layers</a:t>
            </a:r>
            <a:r>
              <a:rPr lang="en-GB" sz="2000" dirty="0"/>
              <a:t>, and </a:t>
            </a:r>
            <a:r>
              <a:rPr lang="en-GB" sz="2000" b="1" dirty="0"/>
              <a:t>terrain interactions</a:t>
            </a:r>
            <a:r>
              <a:rPr lang="en-GB" sz="2000" dirty="0"/>
              <a:t> more accurately.</a:t>
            </a:r>
          </a:p>
        </p:txBody>
      </p:sp>
    </p:spTree>
    <p:extLst>
      <p:ext uri="{BB962C8B-B14F-4D97-AF65-F5344CB8AC3E}">
        <p14:creationId xmlns:p14="http://schemas.microsoft.com/office/powerpoint/2010/main" val="1167193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6122D48C-85FD-D591-95E7-F143483BD0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2D9893B-AD41-BAEF-7E30-2A0AE986226C}"/>
              </a:ext>
            </a:extLst>
          </p:cNvPr>
          <p:cNvSpPr txBox="1"/>
          <p:nvPr/>
        </p:nvSpPr>
        <p:spPr>
          <a:xfrm>
            <a:off x="0" y="168166"/>
            <a:ext cx="12107917" cy="5663089"/>
          </a:xfrm>
          <a:prstGeom prst="rect">
            <a:avLst/>
          </a:prstGeom>
          <a:noFill/>
        </p:spPr>
        <p:txBody>
          <a:bodyPr wrap="square">
            <a:spAutoFit/>
          </a:bodyPr>
          <a:lstStyle/>
          <a:p>
            <a:pPr algn="just">
              <a:buNone/>
            </a:pPr>
            <a:r>
              <a:rPr lang="en-GB" sz="2200" b="1" dirty="0"/>
              <a:t>Block-Structured Grids</a:t>
            </a:r>
          </a:p>
          <a:p>
            <a:pPr algn="just">
              <a:buNone/>
            </a:pPr>
            <a:r>
              <a:rPr lang="en-GB" sz="2000" b="1" dirty="0"/>
              <a:t>Block-structured grids</a:t>
            </a:r>
            <a:r>
              <a:rPr lang="en-GB" sz="2000" dirty="0"/>
              <a:t> partition the computational domain into multiple blocks, each discretized using a </a:t>
            </a:r>
            <a:r>
              <a:rPr lang="en-GB" sz="2000" b="1" dirty="0"/>
              <a:t>structured grid</a:t>
            </a:r>
            <a:r>
              <a:rPr lang="en-GB" sz="2000" dirty="0"/>
              <a:t>. This hybrid approach combines the </a:t>
            </a:r>
            <a:r>
              <a:rPr lang="en-GB" sz="2000" b="1" dirty="0"/>
              <a:t>flexibility</a:t>
            </a:r>
            <a:r>
              <a:rPr lang="en-GB" sz="2000" dirty="0"/>
              <a:t> of unstructured grids with the </a:t>
            </a:r>
            <a:r>
              <a:rPr lang="en-GB" sz="2000" b="1" dirty="0"/>
              <a:t>computational efficiency</a:t>
            </a:r>
            <a:r>
              <a:rPr lang="en-GB" sz="2000" dirty="0"/>
              <a:t> of structured grids.</a:t>
            </a:r>
            <a:endParaRPr lang="el-GR" sz="2000" dirty="0"/>
          </a:p>
          <a:p>
            <a:pPr algn="just">
              <a:buNone/>
            </a:pPr>
            <a:endParaRPr lang="en-GB" sz="2000" dirty="0"/>
          </a:p>
          <a:p>
            <a:pPr algn="just">
              <a:buNone/>
            </a:pPr>
            <a:r>
              <a:rPr lang="en-GB" sz="2000" b="1" dirty="0"/>
              <a:t>Advantages:</a:t>
            </a:r>
          </a:p>
          <a:p>
            <a:pPr lvl="1" algn="just">
              <a:buFont typeface="Arial" panose="020B0604020202020204" pitchFamily="34" charset="0"/>
              <a:buChar char="•"/>
            </a:pPr>
            <a:r>
              <a:rPr lang="el-GR" sz="2000" b="1" dirty="0"/>
              <a:t> </a:t>
            </a:r>
            <a:r>
              <a:rPr lang="en-GB" sz="2000" b="1" dirty="0"/>
              <a:t>Flexibility in grid refinement:</a:t>
            </a:r>
            <a:r>
              <a:rPr lang="en-GB" sz="2000" dirty="0"/>
              <a:t> Different blocks can have varying levels of refinement, enabling efficient allocation of grid points in regions of interest.</a:t>
            </a:r>
          </a:p>
          <a:p>
            <a:pPr lvl="1" algn="just">
              <a:buFont typeface="Arial" panose="020B0604020202020204" pitchFamily="34" charset="0"/>
              <a:buChar char="•"/>
            </a:pPr>
            <a:r>
              <a:rPr lang="el-GR" sz="2000" b="1" dirty="0"/>
              <a:t> </a:t>
            </a:r>
            <a:r>
              <a:rPr lang="en-GB" sz="2000" b="1" dirty="0"/>
              <a:t>Effective handling of complex geometries:</a:t>
            </a:r>
            <a:r>
              <a:rPr lang="en-GB" sz="2000" dirty="0"/>
              <a:t> Dividing the domain into blocks allows simpler structured grids to be used within each block, even in complex domains.</a:t>
            </a:r>
          </a:p>
          <a:p>
            <a:pPr lvl="1" algn="just">
              <a:buFont typeface="Arial" panose="020B0604020202020204" pitchFamily="34" charset="0"/>
              <a:buChar char="•"/>
            </a:pPr>
            <a:r>
              <a:rPr lang="el-GR" sz="2000" b="1" dirty="0"/>
              <a:t> </a:t>
            </a:r>
            <a:r>
              <a:rPr lang="en-GB" sz="2000" b="1" dirty="0"/>
              <a:t>Compatibility with existing tools:</a:t>
            </a:r>
            <a:r>
              <a:rPr lang="en-GB" sz="2000" dirty="0"/>
              <a:t> This approach benefits from structured grid generation tools and numerical methods, which are well-established and efficient.</a:t>
            </a:r>
          </a:p>
          <a:p>
            <a:pPr algn="just">
              <a:buNone/>
            </a:pPr>
            <a:endParaRPr lang="el-GR" sz="2000" b="1" dirty="0"/>
          </a:p>
          <a:p>
            <a:pPr algn="just">
              <a:buNone/>
            </a:pPr>
            <a:r>
              <a:rPr lang="en-GB" sz="2000" b="1" dirty="0"/>
              <a:t>Challenges:</a:t>
            </a:r>
          </a:p>
          <a:p>
            <a:pPr lvl="1" algn="just">
              <a:buFont typeface="Arial" panose="020B0604020202020204" pitchFamily="34" charset="0"/>
              <a:buChar char="•"/>
            </a:pPr>
            <a:r>
              <a:rPr lang="el-GR" sz="2000" b="1" dirty="0"/>
              <a:t> </a:t>
            </a:r>
            <a:r>
              <a:rPr lang="en-GB" sz="2000" b="1" dirty="0"/>
              <a:t>Interface treatment:</a:t>
            </a:r>
            <a:r>
              <a:rPr lang="en-GB" sz="2000" dirty="0"/>
              <a:t> Ensuring conservation and solution continuity across block boundaries requires careful implementation.</a:t>
            </a:r>
          </a:p>
          <a:p>
            <a:pPr lvl="1" algn="just">
              <a:buFont typeface="Arial" panose="020B0604020202020204" pitchFamily="34" charset="0"/>
              <a:buChar char="•"/>
            </a:pPr>
            <a:r>
              <a:rPr lang="el-GR" sz="2000" b="1" dirty="0"/>
              <a:t> </a:t>
            </a:r>
            <a:r>
              <a:rPr lang="en-GB" sz="2000" b="1" dirty="0"/>
              <a:t>Data management and parallelization:</a:t>
            </a:r>
            <a:r>
              <a:rPr lang="en-GB" sz="2000" dirty="0"/>
              <a:t> The need to manage multiple blocks introduces additional complexity, particularly for large-scale simulations.</a:t>
            </a:r>
          </a:p>
        </p:txBody>
      </p:sp>
    </p:spTree>
    <p:extLst>
      <p:ext uri="{BB962C8B-B14F-4D97-AF65-F5344CB8AC3E}">
        <p14:creationId xmlns:p14="http://schemas.microsoft.com/office/powerpoint/2010/main" val="3730567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B0532-CB17-9280-6E1F-24B0E01F2F1E}"/>
              </a:ext>
            </a:extLst>
          </p:cNvPr>
          <p:cNvSpPr txBox="1"/>
          <p:nvPr/>
        </p:nvSpPr>
        <p:spPr>
          <a:xfrm>
            <a:off x="160421" y="296597"/>
            <a:ext cx="6096000" cy="461665"/>
          </a:xfrm>
          <a:prstGeom prst="rect">
            <a:avLst/>
          </a:prstGeom>
          <a:noFill/>
        </p:spPr>
        <p:txBody>
          <a:bodyPr wrap="square">
            <a:spAutoFit/>
          </a:bodyPr>
          <a:lstStyle/>
          <a:p>
            <a:pPr algn="just"/>
            <a:r>
              <a:rPr lang="en-GB" sz="2400" b="1" dirty="0"/>
              <a:t>2. Governing Equations of Fluid Flows</a:t>
            </a:r>
          </a:p>
        </p:txBody>
      </p:sp>
      <p:sp>
        <p:nvSpPr>
          <p:cNvPr id="4" name="TextBox 3">
            <a:extLst>
              <a:ext uri="{FF2B5EF4-FFF2-40B4-BE49-F238E27FC236}">
                <a16:creationId xmlns:a16="http://schemas.microsoft.com/office/drawing/2014/main" id="{4DF7CAD7-03D2-1963-0010-CB5EE0366926}"/>
              </a:ext>
            </a:extLst>
          </p:cNvPr>
          <p:cNvSpPr txBox="1"/>
          <p:nvPr/>
        </p:nvSpPr>
        <p:spPr>
          <a:xfrm>
            <a:off x="160421" y="1617128"/>
            <a:ext cx="11614484" cy="1631216"/>
          </a:xfrm>
          <a:prstGeom prst="rect">
            <a:avLst/>
          </a:prstGeom>
          <a:noFill/>
        </p:spPr>
        <p:txBody>
          <a:bodyPr wrap="square">
            <a:spAutoFit/>
          </a:bodyPr>
          <a:lstStyle/>
          <a:p>
            <a:pPr algn="just"/>
            <a:r>
              <a:rPr lang="en-GB" sz="2000" dirty="0"/>
              <a:t>Our understanding of fluid dynamics relies on the fundamental conservation laws: mass, momentum, and energy cannot be created or destroyed, only transformed or transferred. These laws form the governing equations that describe fluid behaviour and underpin both theoretical and numerical analysis.</a:t>
            </a:r>
          </a:p>
          <a:p>
            <a:pPr algn="just"/>
            <a:endParaRPr lang="en-GB" sz="2000" dirty="0"/>
          </a:p>
          <a:p>
            <a:pPr algn="just"/>
            <a:endParaRPr lang="en-GB" sz="2000" dirty="0"/>
          </a:p>
        </p:txBody>
      </p:sp>
      <p:sp>
        <p:nvSpPr>
          <p:cNvPr id="6" name="TextBox 5">
            <a:extLst>
              <a:ext uri="{FF2B5EF4-FFF2-40B4-BE49-F238E27FC236}">
                <a16:creationId xmlns:a16="http://schemas.microsoft.com/office/drawing/2014/main" id="{EE2D21F5-B582-0774-01D1-D9DDE1BA3A08}"/>
              </a:ext>
            </a:extLst>
          </p:cNvPr>
          <p:cNvSpPr txBox="1"/>
          <p:nvPr/>
        </p:nvSpPr>
        <p:spPr>
          <a:xfrm>
            <a:off x="160421" y="1003029"/>
            <a:ext cx="6096000" cy="430887"/>
          </a:xfrm>
          <a:prstGeom prst="rect">
            <a:avLst/>
          </a:prstGeom>
          <a:noFill/>
        </p:spPr>
        <p:txBody>
          <a:bodyPr wrap="square">
            <a:spAutoFit/>
          </a:bodyPr>
          <a:lstStyle/>
          <a:p>
            <a:pPr algn="just"/>
            <a:r>
              <a:rPr lang="en-GB" sz="2200" b="1" dirty="0"/>
              <a:t>2.1 Conservation Laws</a:t>
            </a:r>
          </a:p>
        </p:txBody>
      </p:sp>
      <p:sp>
        <p:nvSpPr>
          <p:cNvPr id="7" name="TextBox 6">
            <a:extLst>
              <a:ext uri="{FF2B5EF4-FFF2-40B4-BE49-F238E27FC236}">
                <a16:creationId xmlns:a16="http://schemas.microsoft.com/office/drawing/2014/main" id="{FFF53DD5-30CC-4AC0-2AF2-8C8F235B1E8D}"/>
              </a:ext>
            </a:extLst>
          </p:cNvPr>
          <p:cNvSpPr txBox="1"/>
          <p:nvPr/>
        </p:nvSpPr>
        <p:spPr>
          <a:xfrm>
            <a:off x="160421" y="2925320"/>
            <a:ext cx="6096000" cy="400110"/>
          </a:xfrm>
          <a:prstGeom prst="rect">
            <a:avLst/>
          </a:prstGeom>
          <a:noFill/>
        </p:spPr>
        <p:txBody>
          <a:bodyPr wrap="square">
            <a:spAutoFit/>
          </a:bodyPr>
          <a:lstStyle/>
          <a:p>
            <a:pPr algn="just"/>
            <a:r>
              <a:rPr lang="en-GB" sz="2000" b="1" dirty="0"/>
              <a:t> 1. Conservation of Mass (Continuity Equation)</a:t>
            </a:r>
          </a:p>
        </p:txBody>
      </p:sp>
      <p:sp>
        <p:nvSpPr>
          <p:cNvPr id="9" name="TextBox 8">
            <a:extLst>
              <a:ext uri="{FF2B5EF4-FFF2-40B4-BE49-F238E27FC236}">
                <a16:creationId xmlns:a16="http://schemas.microsoft.com/office/drawing/2014/main" id="{BFA0CDA7-DB8B-5250-140A-1273D5AB17B4}"/>
              </a:ext>
            </a:extLst>
          </p:cNvPr>
          <p:cNvSpPr txBox="1"/>
          <p:nvPr/>
        </p:nvSpPr>
        <p:spPr>
          <a:xfrm>
            <a:off x="160420" y="3429000"/>
            <a:ext cx="11614483" cy="1015663"/>
          </a:xfrm>
          <a:prstGeom prst="rect">
            <a:avLst/>
          </a:prstGeom>
          <a:noFill/>
        </p:spPr>
        <p:txBody>
          <a:bodyPr wrap="square">
            <a:spAutoFit/>
          </a:bodyPr>
          <a:lstStyle/>
          <a:p>
            <a:pPr algn="just"/>
            <a:r>
              <a:rPr lang="en-GB" sz="2000" dirty="0"/>
              <a:t>This law stems from the fundamental principle that matter cannot be created or destroyed. In the context of fluid flow, it implies that the mass within a control volume (CV) can only change due to the net flow of mass across its boundaries. Mathematically, this is represented by the continuity equation.</a:t>
            </a:r>
          </a:p>
        </p:txBody>
      </p:sp>
      <p:pic>
        <p:nvPicPr>
          <p:cNvPr id="11" name="Picture 10">
            <a:extLst>
              <a:ext uri="{FF2B5EF4-FFF2-40B4-BE49-F238E27FC236}">
                <a16:creationId xmlns:a16="http://schemas.microsoft.com/office/drawing/2014/main" id="{8AE9D3EC-846E-EDAE-EB23-FF3FFD732F1F}"/>
              </a:ext>
            </a:extLst>
          </p:cNvPr>
          <p:cNvPicPr>
            <a:picLocks noChangeAspect="1"/>
          </p:cNvPicPr>
          <p:nvPr/>
        </p:nvPicPr>
        <p:blipFill>
          <a:blip r:embed="rId2"/>
          <a:stretch>
            <a:fillRect/>
          </a:stretch>
        </p:blipFill>
        <p:spPr>
          <a:xfrm>
            <a:off x="4953588" y="4633622"/>
            <a:ext cx="2284824" cy="717669"/>
          </a:xfrm>
          <a:prstGeom prst="rect">
            <a:avLst/>
          </a:prstGeom>
        </p:spPr>
      </p:pic>
      <p:sp>
        <p:nvSpPr>
          <p:cNvPr id="13" name="TextBox 12">
            <a:extLst>
              <a:ext uri="{FF2B5EF4-FFF2-40B4-BE49-F238E27FC236}">
                <a16:creationId xmlns:a16="http://schemas.microsoft.com/office/drawing/2014/main" id="{3E97CAC8-FC39-AD0A-62C0-C1BF5ECF9761}"/>
              </a:ext>
            </a:extLst>
          </p:cNvPr>
          <p:cNvSpPr txBox="1"/>
          <p:nvPr/>
        </p:nvSpPr>
        <p:spPr>
          <a:xfrm>
            <a:off x="288757" y="5457417"/>
            <a:ext cx="11486145" cy="707886"/>
          </a:xfrm>
          <a:prstGeom prst="rect">
            <a:avLst/>
          </a:prstGeom>
          <a:noFill/>
        </p:spPr>
        <p:txBody>
          <a:bodyPr wrap="square">
            <a:spAutoFit/>
          </a:bodyPr>
          <a:lstStyle/>
          <a:p>
            <a:pPr algn="just"/>
            <a:r>
              <a:rPr lang="en-GB" sz="2000" dirty="0"/>
              <a:t>This equation states that the rate of change of density at a point plus the divergence of the mass flux </a:t>
            </a:r>
            <a:r>
              <a:rPr lang="en-GB" sz="2000" dirty="0" err="1"/>
              <a:t>ρu</a:t>
            </a:r>
            <a:r>
              <a:rPr lang="en-GB" sz="2000" dirty="0"/>
              <a:t> at that point must be zero.</a:t>
            </a:r>
          </a:p>
        </p:txBody>
      </p:sp>
    </p:spTree>
    <p:extLst>
      <p:ext uri="{BB962C8B-B14F-4D97-AF65-F5344CB8AC3E}">
        <p14:creationId xmlns:p14="http://schemas.microsoft.com/office/powerpoint/2010/main" val="414240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DBB47F38-AA65-9FD5-BE0C-EF535167044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7E8E337-91DA-4BDD-59B1-91F5B525920A}"/>
              </a:ext>
            </a:extLst>
          </p:cNvPr>
          <p:cNvPicPr>
            <a:picLocks noChangeAspect="1"/>
          </p:cNvPicPr>
          <p:nvPr/>
        </p:nvPicPr>
        <p:blipFill>
          <a:blip r:embed="rId2"/>
          <a:stretch>
            <a:fillRect/>
          </a:stretch>
        </p:blipFill>
        <p:spPr>
          <a:xfrm>
            <a:off x="7407165" y="1192924"/>
            <a:ext cx="4472152" cy="4472152"/>
          </a:xfrm>
          <a:prstGeom prst="rect">
            <a:avLst/>
          </a:prstGeom>
        </p:spPr>
      </p:pic>
      <p:sp>
        <p:nvSpPr>
          <p:cNvPr id="4" name="TextBox 3">
            <a:extLst>
              <a:ext uri="{FF2B5EF4-FFF2-40B4-BE49-F238E27FC236}">
                <a16:creationId xmlns:a16="http://schemas.microsoft.com/office/drawing/2014/main" id="{782EF6BC-E610-13B1-65E3-0CE679D208EE}"/>
              </a:ext>
            </a:extLst>
          </p:cNvPr>
          <p:cNvSpPr txBox="1"/>
          <p:nvPr/>
        </p:nvSpPr>
        <p:spPr>
          <a:xfrm>
            <a:off x="472965" y="612844"/>
            <a:ext cx="6211614" cy="5632311"/>
          </a:xfrm>
          <a:prstGeom prst="rect">
            <a:avLst/>
          </a:prstGeom>
          <a:noFill/>
        </p:spPr>
        <p:txBody>
          <a:bodyPr wrap="square">
            <a:spAutoFit/>
          </a:bodyPr>
          <a:lstStyle/>
          <a:p>
            <a:pPr algn="just">
              <a:buNone/>
            </a:pPr>
            <a:r>
              <a:rPr lang="en-GB" sz="2000" b="1" dirty="0"/>
              <a:t>Types of Block Interfaces:</a:t>
            </a:r>
          </a:p>
          <a:p>
            <a:pPr algn="just">
              <a:buFont typeface="Arial" panose="020B0604020202020204" pitchFamily="34" charset="0"/>
              <a:buChar char="•"/>
            </a:pPr>
            <a:r>
              <a:rPr lang="el-GR" sz="2000" b="1" dirty="0"/>
              <a:t> </a:t>
            </a:r>
            <a:r>
              <a:rPr lang="en-GB" sz="2000" b="1" dirty="0"/>
              <a:t>Matching Interfaces:</a:t>
            </a:r>
            <a:r>
              <a:rPr lang="en-GB" sz="2000" dirty="0"/>
              <a:t> Occur when adjacent blocks share boundaries with perfectly aligned grid points. These are easier to implement and ensure smooth communication between blocks.</a:t>
            </a:r>
          </a:p>
          <a:p>
            <a:pPr algn="just">
              <a:buFont typeface="Arial" panose="020B0604020202020204" pitchFamily="34" charset="0"/>
              <a:buChar char="•"/>
            </a:pPr>
            <a:r>
              <a:rPr lang="el-GR" sz="2000" b="1" dirty="0"/>
              <a:t> </a:t>
            </a:r>
            <a:r>
              <a:rPr lang="en-GB" sz="2000" b="1" dirty="0"/>
              <a:t>Non-Matching Interfaces:</a:t>
            </a:r>
            <a:r>
              <a:rPr lang="en-GB" sz="2000" dirty="0"/>
              <a:t> Arise when grid points do not align at block boundaries. These require </a:t>
            </a:r>
            <a:r>
              <a:rPr lang="en-GB" sz="2000" b="1" dirty="0"/>
              <a:t>specialized interpolation schemes</a:t>
            </a:r>
            <a:r>
              <a:rPr lang="en-GB" sz="2000" dirty="0"/>
              <a:t> or </a:t>
            </a:r>
            <a:r>
              <a:rPr lang="en-GB" sz="2000" b="1" dirty="0"/>
              <a:t>conservative treatments</a:t>
            </a:r>
            <a:r>
              <a:rPr lang="en-GB" sz="2000" dirty="0"/>
              <a:t> to maintain accuracy and avoid numerical artifacts.</a:t>
            </a:r>
            <a:endParaRPr lang="el-GR" sz="2000" dirty="0"/>
          </a:p>
          <a:p>
            <a:pPr algn="just">
              <a:buFont typeface="Arial" panose="020B0604020202020204" pitchFamily="34" charset="0"/>
              <a:buChar char="•"/>
            </a:pPr>
            <a:endParaRPr lang="en-GB" sz="2000" dirty="0"/>
          </a:p>
          <a:p>
            <a:pPr algn="just">
              <a:buNone/>
            </a:pPr>
            <a:r>
              <a:rPr lang="en-GB" sz="2000" b="1" dirty="0"/>
              <a:t>Example Application:</a:t>
            </a:r>
          </a:p>
          <a:p>
            <a:pPr algn="just"/>
            <a:r>
              <a:rPr lang="en-GB" sz="2000" dirty="0"/>
              <a:t>In simulations involving </a:t>
            </a:r>
            <a:r>
              <a:rPr lang="en-GB" sz="2000" b="1" dirty="0"/>
              <a:t>aircraft aerodynamics</a:t>
            </a:r>
            <a:r>
              <a:rPr lang="en-GB" sz="2000" dirty="0"/>
              <a:t>, block-structured grids are often used to discretize the flow domain. Individual blocks may be fitted to the </a:t>
            </a:r>
            <a:r>
              <a:rPr lang="en-GB" sz="2000" b="1" dirty="0"/>
              <a:t>wings</a:t>
            </a:r>
            <a:r>
              <a:rPr lang="en-GB" sz="2000" dirty="0"/>
              <a:t>, and </a:t>
            </a:r>
            <a:r>
              <a:rPr lang="en-GB" sz="2000" b="1" dirty="0"/>
              <a:t>engine nacelles</a:t>
            </a:r>
            <a:r>
              <a:rPr lang="en-GB" sz="2000" dirty="0"/>
              <a:t>, with each block maintaining a structured layout while collectively modeling the full geometry with high fidelity.</a:t>
            </a:r>
          </a:p>
        </p:txBody>
      </p:sp>
    </p:spTree>
    <p:extLst>
      <p:ext uri="{BB962C8B-B14F-4D97-AF65-F5344CB8AC3E}">
        <p14:creationId xmlns:p14="http://schemas.microsoft.com/office/powerpoint/2010/main" val="322846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3CD0C8DF-04A4-78B4-2FA7-8965933F840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5577EA5-A393-B604-FF86-4EC5CD36D6CC}"/>
              </a:ext>
            </a:extLst>
          </p:cNvPr>
          <p:cNvSpPr txBox="1"/>
          <p:nvPr/>
        </p:nvSpPr>
        <p:spPr>
          <a:xfrm>
            <a:off x="0" y="-1"/>
            <a:ext cx="12192000" cy="6863417"/>
          </a:xfrm>
          <a:prstGeom prst="rect">
            <a:avLst/>
          </a:prstGeom>
          <a:noFill/>
        </p:spPr>
        <p:txBody>
          <a:bodyPr wrap="square">
            <a:spAutoFit/>
          </a:bodyPr>
          <a:lstStyle/>
          <a:p>
            <a:pPr algn="just">
              <a:buNone/>
            </a:pPr>
            <a:r>
              <a:rPr lang="en-GB" sz="2000" b="1" dirty="0"/>
              <a:t>Composite or Chimera Grids</a:t>
            </a:r>
          </a:p>
          <a:p>
            <a:pPr algn="just">
              <a:buNone/>
            </a:pPr>
            <a:r>
              <a:rPr lang="en-GB" sz="2000" b="1" dirty="0"/>
              <a:t>Composite grids</a:t>
            </a:r>
            <a:r>
              <a:rPr lang="en-GB" sz="2000" dirty="0"/>
              <a:t>, are a specialized form of </a:t>
            </a:r>
            <a:r>
              <a:rPr lang="en-GB" sz="2000" b="1" dirty="0"/>
              <a:t>block-structured grids</a:t>
            </a:r>
            <a:r>
              <a:rPr lang="en-GB" sz="2000" dirty="0"/>
              <a:t> where blocks are allowed to </a:t>
            </a:r>
            <a:r>
              <a:rPr lang="en-GB" sz="2000" b="1" dirty="0"/>
              <a:t>overlap</a:t>
            </a:r>
            <a:r>
              <a:rPr lang="en-GB" sz="2000" dirty="0"/>
              <a:t>. This technique enables the combination of multiple structured grids to effectively simulate complex flow fields, especially those involving </a:t>
            </a:r>
            <a:r>
              <a:rPr lang="en-GB" sz="2000" b="1" dirty="0"/>
              <a:t>moving bodies</a:t>
            </a:r>
            <a:r>
              <a:rPr lang="en-GB" sz="2000" dirty="0"/>
              <a:t> or </a:t>
            </a:r>
            <a:r>
              <a:rPr lang="en-GB" sz="2000" b="1" dirty="0"/>
              <a:t>intricate static geometries</a:t>
            </a:r>
            <a:r>
              <a:rPr lang="en-GB" sz="2000" dirty="0"/>
              <a:t>.</a:t>
            </a:r>
          </a:p>
          <a:p>
            <a:pPr algn="just">
              <a:buNone/>
            </a:pPr>
            <a:r>
              <a:rPr lang="en-GB" sz="2000" b="1" dirty="0"/>
              <a:t>Key Features:</a:t>
            </a:r>
          </a:p>
          <a:p>
            <a:pPr lvl="1" algn="just">
              <a:buFont typeface="Arial" panose="020B0604020202020204" pitchFamily="34" charset="0"/>
              <a:buChar char="•"/>
            </a:pPr>
            <a:r>
              <a:rPr lang="el-GR" sz="2000" b="1" dirty="0"/>
              <a:t> </a:t>
            </a:r>
            <a:r>
              <a:rPr lang="en-GB" sz="2000" b="1" dirty="0"/>
              <a:t>Overlapping Structured Grids:</a:t>
            </a:r>
            <a:r>
              <a:rPr lang="en-GB" sz="2000" dirty="0"/>
              <a:t> Each structured block can overlap with others, allowing localized refinement and easier grid generation for complex geometries.</a:t>
            </a:r>
          </a:p>
          <a:p>
            <a:pPr lvl="1" algn="just">
              <a:buFont typeface="Arial" panose="020B0604020202020204" pitchFamily="34" charset="0"/>
              <a:buChar char="•"/>
            </a:pPr>
            <a:r>
              <a:rPr lang="el-GR" sz="2000" b="1" dirty="0"/>
              <a:t> </a:t>
            </a:r>
            <a:r>
              <a:rPr lang="en-GB" sz="2000" b="1" dirty="0"/>
              <a:t>Domain Decomposition:</a:t>
            </a:r>
            <a:r>
              <a:rPr lang="en-GB" sz="2000" dirty="0"/>
              <a:t> Complex domains can be decomposed into simpler subdomains, each discretized with its own structured grid.</a:t>
            </a:r>
          </a:p>
          <a:p>
            <a:pPr lvl="1" algn="just">
              <a:buFont typeface="Arial" panose="020B0604020202020204" pitchFamily="34" charset="0"/>
              <a:buChar char="•"/>
            </a:pPr>
            <a:r>
              <a:rPr lang="el-GR" sz="2000" b="1" dirty="0"/>
              <a:t> </a:t>
            </a:r>
            <a:r>
              <a:rPr lang="en-GB" sz="2000" b="1" dirty="0"/>
              <a:t>Flexibility for Moving Bodies:</a:t>
            </a:r>
            <a:r>
              <a:rPr lang="en-GB" sz="2000" dirty="0"/>
              <a:t> </a:t>
            </a:r>
            <a:r>
              <a:rPr lang="el-GR" sz="2000" dirty="0"/>
              <a:t>Ε</a:t>
            </a:r>
            <a:r>
              <a:rPr lang="en-GB" sz="2000" dirty="0" err="1"/>
              <a:t>ffective</a:t>
            </a:r>
            <a:r>
              <a:rPr lang="en-GB" sz="2000" dirty="0"/>
              <a:t> in simulations involving relative motion between components.</a:t>
            </a:r>
          </a:p>
          <a:p>
            <a:pPr algn="just">
              <a:buNone/>
            </a:pPr>
            <a:r>
              <a:rPr lang="en-GB" sz="2000" b="1" dirty="0"/>
              <a:t>Advantages:</a:t>
            </a:r>
          </a:p>
          <a:p>
            <a:pPr lvl="1" algn="just">
              <a:buFont typeface="Arial" panose="020B0604020202020204" pitchFamily="34" charset="0"/>
              <a:buChar char="•"/>
            </a:pPr>
            <a:r>
              <a:rPr lang="el-GR" sz="2000" b="1" dirty="0"/>
              <a:t> </a:t>
            </a:r>
            <a:r>
              <a:rPr lang="en-GB" sz="2000" b="1" dirty="0"/>
              <a:t>Grid Reusability:</a:t>
            </a:r>
            <a:r>
              <a:rPr lang="en-GB" sz="2000" dirty="0"/>
              <a:t> Individual component grids can be reused and moved independently.</a:t>
            </a:r>
          </a:p>
          <a:p>
            <a:pPr lvl="1" algn="just">
              <a:buFont typeface="Arial" panose="020B0604020202020204" pitchFamily="34" charset="0"/>
              <a:buChar char="•"/>
            </a:pPr>
            <a:r>
              <a:rPr lang="el-GR" sz="2000" b="1" dirty="0"/>
              <a:t> </a:t>
            </a:r>
            <a:r>
              <a:rPr lang="en-GB" sz="2000" b="1" dirty="0"/>
              <a:t>Simplified Meshing of Complex Assemblies:</a:t>
            </a:r>
            <a:r>
              <a:rPr lang="en-GB" sz="2000" dirty="0"/>
              <a:t> </a:t>
            </a:r>
            <a:r>
              <a:rPr lang="el-GR" sz="2000" dirty="0"/>
              <a:t>Α</a:t>
            </a:r>
            <a:r>
              <a:rPr lang="en-GB" sz="2000" dirty="0"/>
              <a:t>void generating a single, highly complicated grid.</a:t>
            </a:r>
          </a:p>
          <a:p>
            <a:pPr lvl="1" algn="just">
              <a:buFont typeface="Arial" panose="020B0604020202020204" pitchFamily="34" charset="0"/>
              <a:buChar char="•"/>
            </a:pPr>
            <a:r>
              <a:rPr lang="el-GR" sz="2000" b="1" dirty="0"/>
              <a:t> </a:t>
            </a:r>
            <a:r>
              <a:rPr lang="en-GB" sz="2000" b="1" dirty="0"/>
              <a:t>Adaptability:</a:t>
            </a:r>
            <a:r>
              <a:rPr lang="en-GB" sz="2000" dirty="0"/>
              <a:t> Effective for both static and dynamic applications, depending on how the overlapping regions are managed.</a:t>
            </a:r>
          </a:p>
          <a:p>
            <a:pPr algn="just">
              <a:buNone/>
            </a:pPr>
            <a:r>
              <a:rPr lang="en-GB" sz="2000" b="1" dirty="0"/>
              <a:t>Challenges:</a:t>
            </a:r>
          </a:p>
          <a:p>
            <a:pPr lvl="1" algn="just">
              <a:buFont typeface="Arial" panose="020B0604020202020204" pitchFamily="34" charset="0"/>
              <a:buChar char="•"/>
            </a:pPr>
            <a:r>
              <a:rPr lang="el-GR" sz="2000" b="1" dirty="0"/>
              <a:t> </a:t>
            </a:r>
            <a:r>
              <a:rPr lang="en-GB" sz="2000" b="1" dirty="0"/>
              <a:t>Conservation at Interfaces:</a:t>
            </a:r>
            <a:r>
              <a:rPr lang="en-GB" sz="2000" dirty="0"/>
              <a:t> Enforcing conservation laws across overlapping regions is non-trivial and requires careful numerical treatment.</a:t>
            </a:r>
          </a:p>
          <a:p>
            <a:pPr lvl="1" algn="just">
              <a:buFont typeface="Arial" panose="020B0604020202020204" pitchFamily="34" charset="0"/>
              <a:buChar char="•"/>
            </a:pPr>
            <a:r>
              <a:rPr lang="el-GR" sz="2000" b="1" dirty="0"/>
              <a:t> </a:t>
            </a:r>
            <a:r>
              <a:rPr lang="en-GB" sz="2000" b="1" dirty="0"/>
              <a:t>Interpolation Complexity:</a:t>
            </a:r>
            <a:r>
              <a:rPr lang="en-GB" sz="2000" dirty="0"/>
              <a:t> Accurate interpolation between overlapping grids is necessary to maintain solution fidelity and stability.</a:t>
            </a:r>
          </a:p>
          <a:p>
            <a:pPr lvl="1" algn="just">
              <a:buFont typeface="Arial" panose="020B0604020202020204" pitchFamily="34" charset="0"/>
              <a:buChar char="•"/>
            </a:pPr>
            <a:r>
              <a:rPr lang="el-GR" sz="2000" b="1" dirty="0"/>
              <a:t> </a:t>
            </a:r>
            <a:r>
              <a:rPr lang="en-GB" sz="2000" b="1" dirty="0"/>
              <a:t>Increased Implementation Complexity:</a:t>
            </a:r>
            <a:r>
              <a:rPr lang="en-GB" sz="2000" dirty="0"/>
              <a:t> Managing multiple overlapping grids requires specialized data structures and solver algorithms.</a:t>
            </a:r>
          </a:p>
        </p:txBody>
      </p:sp>
    </p:spTree>
    <p:extLst>
      <p:ext uri="{BB962C8B-B14F-4D97-AF65-F5344CB8AC3E}">
        <p14:creationId xmlns:p14="http://schemas.microsoft.com/office/powerpoint/2010/main" val="3989108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FD4DB63-3465-A7DA-098B-16C021B919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07BF1D-C5AE-FFF2-46AC-02ECF304A69D}"/>
              </a:ext>
            </a:extLst>
          </p:cNvPr>
          <p:cNvSpPr txBox="1"/>
          <p:nvPr/>
        </p:nvSpPr>
        <p:spPr>
          <a:xfrm>
            <a:off x="0" y="-10510"/>
            <a:ext cx="12076388" cy="6924973"/>
          </a:xfrm>
          <a:prstGeom prst="rect">
            <a:avLst/>
          </a:prstGeom>
          <a:noFill/>
        </p:spPr>
        <p:txBody>
          <a:bodyPr wrap="square">
            <a:spAutoFit/>
          </a:bodyPr>
          <a:lstStyle/>
          <a:p>
            <a:pPr algn="just">
              <a:buNone/>
            </a:pPr>
            <a:r>
              <a:rPr lang="en-GB" sz="2000" b="1" dirty="0"/>
              <a:t>Distinction from Overset Grids:</a:t>
            </a:r>
          </a:p>
          <a:p>
            <a:pPr algn="just">
              <a:buNone/>
            </a:pPr>
            <a:r>
              <a:rPr lang="en-GB" sz="2000" dirty="0"/>
              <a:t>While "Chimera grids" and "Overset grids" are often used interchangeably, the </a:t>
            </a:r>
            <a:r>
              <a:rPr lang="en-GB" sz="2000" b="1" dirty="0"/>
              <a:t>context</a:t>
            </a:r>
            <a:r>
              <a:rPr lang="en-GB" sz="2000" dirty="0"/>
              <a:t> of application might vary:</a:t>
            </a:r>
          </a:p>
          <a:p>
            <a:pPr algn="just">
              <a:buFont typeface="Arial" panose="020B0604020202020204" pitchFamily="34" charset="0"/>
              <a:buChar char="•"/>
            </a:pPr>
            <a:r>
              <a:rPr lang="en-GB" sz="2000" b="1" dirty="0"/>
              <a:t> Overset grids</a:t>
            </a:r>
            <a:r>
              <a:rPr lang="en-GB" sz="2000" dirty="0"/>
              <a:t> emphasize </a:t>
            </a:r>
            <a:r>
              <a:rPr lang="en-GB" sz="2000" b="1" dirty="0"/>
              <a:t>moving grids relative to each other</a:t>
            </a:r>
            <a:r>
              <a:rPr lang="en-GB" sz="2000" dirty="0"/>
              <a:t>, such as rotating blades within a fixed domain.</a:t>
            </a:r>
          </a:p>
          <a:p>
            <a:pPr algn="just">
              <a:buFont typeface="Arial" panose="020B0604020202020204" pitchFamily="34" charset="0"/>
              <a:buChar char="•"/>
            </a:pPr>
            <a:r>
              <a:rPr lang="en-GB" sz="2000" b="1" dirty="0"/>
              <a:t> Composite Chimera grids</a:t>
            </a:r>
            <a:r>
              <a:rPr lang="en-GB" sz="2000" dirty="0"/>
              <a:t> may emphasize </a:t>
            </a:r>
            <a:r>
              <a:rPr lang="en-GB" sz="2000" b="1" dirty="0"/>
              <a:t>handling complex static geometries</a:t>
            </a:r>
            <a:r>
              <a:rPr lang="en-GB" sz="2000" dirty="0"/>
              <a:t> through structured domain decomposition.</a:t>
            </a:r>
          </a:p>
          <a:p>
            <a:pPr algn="just"/>
            <a:r>
              <a:rPr lang="en-GB" sz="2000" dirty="0"/>
              <a:t>In essence, both fall under the same overarching methodology of using overlapping grids to increase </a:t>
            </a:r>
            <a:r>
              <a:rPr lang="en-GB" sz="2000" b="1" dirty="0"/>
              <a:t>flexibility</a:t>
            </a:r>
            <a:r>
              <a:rPr lang="en-GB" sz="2000" dirty="0"/>
              <a:t>, </a:t>
            </a:r>
            <a:r>
              <a:rPr lang="en-GB" sz="2000" b="1" dirty="0"/>
              <a:t>mesh quality</a:t>
            </a:r>
            <a:r>
              <a:rPr lang="en-GB" sz="2000" dirty="0"/>
              <a:t>, and </a:t>
            </a:r>
            <a:r>
              <a:rPr lang="en-GB" sz="2000" b="1" dirty="0"/>
              <a:t>efficiency</a:t>
            </a:r>
            <a:r>
              <a:rPr lang="en-GB" sz="2000" dirty="0"/>
              <a:t> in complex CFD simulations.</a:t>
            </a:r>
          </a:p>
          <a:p>
            <a:pPr algn="just">
              <a:buNone/>
            </a:pPr>
            <a:endParaRPr lang="en-GB" sz="2200" b="1" dirty="0"/>
          </a:p>
          <a:p>
            <a:pPr algn="just">
              <a:buNone/>
            </a:pPr>
            <a:r>
              <a:rPr lang="en-GB" sz="2200" b="1" dirty="0"/>
              <a:t>Summary</a:t>
            </a:r>
          </a:p>
          <a:p>
            <a:pPr algn="just">
              <a:buNone/>
            </a:pPr>
            <a:r>
              <a:rPr lang="en-GB" sz="2000" dirty="0"/>
              <a:t>Selecting the appropriate grid type is crucial for accurate and efficient </a:t>
            </a:r>
            <a:r>
              <a:rPr lang="en-GB" sz="2000" b="1" dirty="0"/>
              <a:t>CFD simulations</a:t>
            </a:r>
            <a:r>
              <a:rPr lang="en-GB" sz="2000" dirty="0"/>
              <a:t>:</a:t>
            </a:r>
            <a:endParaRPr lang="el-GR" sz="2000" dirty="0"/>
          </a:p>
          <a:p>
            <a:pPr algn="just">
              <a:buNone/>
            </a:pPr>
            <a:endParaRPr lang="en-GB" sz="2000" dirty="0"/>
          </a:p>
          <a:p>
            <a:pPr lvl="1" algn="just">
              <a:buFont typeface="Arial" panose="020B0604020202020204" pitchFamily="34" charset="0"/>
              <a:buChar char="•"/>
            </a:pPr>
            <a:r>
              <a:rPr lang="el-GR" sz="2000" b="1" dirty="0"/>
              <a:t> </a:t>
            </a:r>
            <a:r>
              <a:rPr lang="en-GB" sz="2000" b="1" dirty="0"/>
              <a:t>Structured grids</a:t>
            </a:r>
            <a:r>
              <a:rPr lang="en-GB" sz="2000" dirty="0"/>
              <a:t> offer high efficiency for simple domains.</a:t>
            </a:r>
          </a:p>
          <a:p>
            <a:pPr lvl="1" algn="just">
              <a:buFont typeface="Arial" panose="020B0604020202020204" pitchFamily="34" charset="0"/>
              <a:buChar char="•"/>
            </a:pPr>
            <a:r>
              <a:rPr lang="el-GR" sz="2000" b="1" dirty="0"/>
              <a:t> </a:t>
            </a:r>
            <a:r>
              <a:rPr lang="en-GB" sz="2000" b="1" dirty="0"/>
              <a:t>Unstructured grids</a:t>
            </a:r>
            <a:r>
              <a:rPr lang="en-GB" sz="2000" dirty="0"/>
              <a:t> provide flexibility for complex geometries.</a:t>
            </a:r>
          </a:p>
          <a:p>
            <a:pPr lvl="1" algn="just">
              <a:buFont typeface="Arial" panose="020B0604020202020204" pitchFamily="34" charset="0"/>
              <a:buChar char="•"/>
            </a:pPr>
            <a:r>
              <a:rPr lang="el-GR" sz="2000" b="1" dirty="0"/>
              <a:t> </a:t>
            </a:r>
            <a:r>
              <a:rPr lang="en-GB" sz="2000" b="1" dirty="0"/>
              <a:t>Block-structured and Chimera grids</a:t>
            </a:r>
            <a:r>
              <a:rPr lang="en-GB" sz="2000" dirty="0"/>
              <a:t> combine strengths from both structured and unstructured approaches.</a:t>
            </a:r>
          </a:p>
          <a:p>
            <a:pPr lvl="1" algn="just">
              <a:buFont typeface="Arial" panose="020B0604020202020204" pitchFamily="34" charset="0"/>
              <a:buChar char="•"/>
            </a:pPr>
            <a:r>
              <a:rPr lang="el-GR" sz="2000" b="1" dirty="0"/>
              <a:t> </a:t>
            </a:r>
            <a:r>
              <a:rPr lang="en-GB" sz="2000" b="1" dirty="0"/>
              <a:t>Adaptive and dynamic grids</a:t>
            </a:r>
            <a:r>
              <a:rPr lang="en-GB" sz="2000" dirty="0"/>
              <a:t> enhance resolution where and when needed, improving accuracy for evolving flows or moving boundaries.</a:t>
            </a:r>
          </a:p>
          <a:p>
            <a:pPr algn="just"/>
            <a:endParaRPr lang="el-GR" sz="2000" dirty="0"/>
          </a:p>
          <a:p>
            <a:pPr algn="just"/>
            <a:r>
              <a:rPr lang="en-GB" sz="2000" dirty="0"/>
              <a:t>Understanding these classifications allows CFD practitioners to strike the right balance between </a:t>
            </a:r>
            <a:r>
              <a:rPr lang="en-GB" sz="2000" b="1" dirty="0"/>
              <a:t>accuracy</a:t>
            </a:r>
            <a:r>
              <a:rPr lang="en-GB" sz="2000" dirty="0"/>
              <a:t>, </a:t>
            </a:r>
            <a:r>
              <a:rPr lang="en-GB" sz="2000" b="1" dirty="0"/>
              <a:t>efficiency</a:t>
            </a:r>
            <a:r>
              <a:rPr lang="en-GB" sz="2000" dirty="0"/>
              <a:t>, and </a:t>
            </a:r>
            <a:r>
              <a:rPr lang="en-GB" sz="2000" b="1" dirty="0"/>
              <a:t>computational feasibility</a:t>
            </a:r>
            <a:r>
              <a:rPr lang="en-GB" sz="2000" dirty="0"/>
              <a:t> depending on the simulation requirements.</a:t>
            </a:r>
          </a:p>
        </p:txBody>
      </p:sp>
    </p:spTree>
    <p:extLst>
      <p:ext uri="{BB962C8B-B14F-4D97-AF65-F5344CB8AC3E}">
        <p14:creationId xmlns:p14="http://schemas.microsoft.com/office/powerpoint/2010/main" val="28459667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2F1C521D-B428-E07A-C6C8-AB72EB7385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056AA44-7D83-AA5C-7756-8D62F0FB35AE}"/>
              </a:ext>
            </a:extLst>
          </p:cNvPr>
          <p:cNvSpPr txBox="1"/>
          <p:nvPr/>
        </p:nvSpPr>
        <p:spPr>
          <a:xfrm>
            <a:off x="80210" y="0"/>
            <a:ext cx="6096000" cy="461665"/>
          </a:xfrm>
          <a:prstGeom prst="rect">
            <a:avLst/>
          </a:prstGeom>
          <a:noFill/>
        </p:spPr>
        <p:txBody>
          <a:bodyPr wrap="square">
            <a:spAutoFit/>
          </a:bodyPr>
          <a:lstStyle/>
          <a:p>
            <a:r>
              <a:rPr lang="en-GB" sz="2400" b="1" dirty="0"/>
              <a:t>7. Properties of Numerical Methods </a:t>
            </a:r>
          </a:p>
        </p:txBody>
      </p:sp>
      <p:sp>
        <p:nvSpPr>
          <p:cNvPr id="4" name="TextBox 3">
            <a:extLst>
              <a:ext uri="{FF2B5EF4-FFF2-40B4-BE49-F238E27FC236}">
                <a16:creationId xmlns:a16="http://schemas.microsoft.com/office/drawing/2014/main" id="{CBD6DF2E-D6AB-D868-4617-FEBF09F922B4}"/>
              </a:ext>
            </a:extLst>
          </p:cNvPr>
          <p:cNvSpPr txBox="1"/>
          <p:nvPr/>
        </p:nvSpPr>
        <p:spPr>
          <a:xfrm>
            <a:off x="80211" y="429738"/>
            <a:ext cx="12031579" cy="6894195"/>
          </a:xfrm>
          <a:prstGeom prst="rect">
            <a:avLst/>
          </a:prstGeom>
          <a:noFill/>
        </p:spPr>
        <p:txBody>
          <a:bodyPr wrap="square">
            <a:spAutoFit/>
          </a:bodyPr>
          <a:lstStyle/>
          <a:p>
            <a:pPr algn="just"/>
            <a:r>
              <a:rPr lang="en-GB" sz="2000" dirty="0"/>
              <a:t>The success and reliability of any numerical method in CFD stems from a set of </a:t>
            </a:r>
            <a:r>
              <a:rPr lang="en-GB" sz="2000" b="1" dirty="0"/>
              <a:t>fundamental properties</a:t>
            </a:r>
            <a:r>
              <a:rPr lang="en-GB" sz="2000" dirty="0"/>
              <a:t> that dictate its behaviour and performance. These properties</a:t>
            </a:r>
            <a:r>
              <a:rPr lang="el-GR" sz="2000" dirty="0"/>
              <a:t> </a:t>
            </a:r>
            <a:r>
              <a:rPr lang="en-GB" sz="2000" dirty="0"/>
              <a:t>are essential for ensuring that numerical methods produce accurate, stable, and physically meaningful solutions for fluid flow problems.</a:t>
            </a:r>
          </a:p>
          <a:p>
            <a:pPr algn="just"/>
            <a:r>
              <a:rPr lang="en-GB" sz="2200" b="1" dirty="0"/>
              <a:t>7.1 Conservation</a:t>
            </a:r>
          </a:p>
          <a:p>
            <a:pPr algn="just"/>
            <a:r>
              <a:rPr lang="en-GB" sz="2000" dirty="0"/>
              <a:t>The governing equations in CFD are derived from fundamental </a:t>
            </a:r>
            <a:r>
              <a:rPr lang="en-GB" sz="2000" b="1" dirty="0"/>
              <a:t>physical conservation laws</a:t>
            </a:r>
            <a:r>
              <a:rPr lang="en-GB" sz="2000" dirty="0"/>
              <a:t>. A </a:t>
            </a:r>
            <a:r>
              <a:rPr lang="en-GB" sz="2000" b="1" dirty="0"/>
              <a:t>conservative numerical method</a:t>
            </a:r>
            <a:r>
              <a:rPr lang="en-GB" sz="2000" dirty="0"/>
              <a:t> ensures that these laws are preserved when transferred to the </a:t>
            </a:r>
            <a:r>
              <a:rPr lang="en-GB" sz="2000" b="1" dirty="0"/>
              <a:t>discrete level</a:t>
            </a:r>
            <a:r>
              <a:rPr lang="en-GB" sz="2000" dirty="0"/>
              <a:t> of computation.</a:t>
            </a:r>
          </a:p>
          <a:p>
            <a:pPr algn="just"/>
            <a:r>
              <a:rPr lang="en-GB" sz="2000" b="1" dirty="0"/>
              <a:t>Why Conservation Matters:</a:t>
            </a:r>
          </a:p>
          <a:p>
            <a:pPr marL="800100" lvl="1" indent="-342900" algn="just">
              <a:buFont typeface="Arial" panose="020B0604020202020204" pitchFamily="34" charset="0"/>
              <a:buChar char="•"/>
            </a:pPr>
            <a:r>
              <a:rPr lang="en-GB" sz="2000" dirty="0"/>
              <a:t>Ensures the numerical solution adheres to </a:t>
            </a:r>
            <a:r>
              <a:rPr lang="en-GB" sz="2000" b="1" dirty="0"/>
              <a:t>physical principles</a:t>
            </a:r>
            <a:r>
              <a:rPr lang="en-GB" sz="2000" dirty="0"/>
              <a:t>.</a:t>
            </a:r>
          </a:p>
          <a:p>
            <a:pPr marL="800100" lvl="1" indent="-342900" algn="just">
              <a:buFont typeface="Arial" panose="020B0604020202020204" pitchFamily="34" charset="0"/>
              <a:buChar char="•"/>
            </a:pPr>
            <a:r>
              <a:rPr lang="en-GB" sz="2000" dirty="0"/>
              <a:t>Leads to </a:t>
            </a:r>
            <a:r>
              <a:rPr lang="en-GB" sz="2000" b="1" dirty="0"/>
              <a:t>realistic and meaningful results</a:t>
            </a:r>
            <a:r>
              <a:rPr lang="en-GB" sz="2000" dirty="0"/>
              <a:t>.</a:t>
            </a:r>
          </a:p>
          <a:p>
            <a:pPr marL="800100" lvl="1" indent="-342900" algn="just">
              <a:buFont typeface="Arial" panose="020B0604020202020204" pitchFamily="34" charset="0"/>
              <a:buChar char="•"/>
            </a:pPr>
            <a:r>
              <a:rPr lang="en-GB" sz="2000" dirty="0"/>
              <a:t>Helps maintain </a:t>
            </a:r>
            <a:r>
              <a:rPr lang="en-GB" sz="2000" b="1" dirty="0"/>
              <a:t>numerical robustness</a:t>
            </a:r>
            <a:r>
              <a:rPr lang="en-GB" sz="2000" dirty="0"/>
              <a:t> in long-time simulations.</a:t>
            </a:r>
          </a:p>
          <a:p>
            <a:pPr algn="just"/>
            <a:r>
              <a:rPr lang="en-GB" sz="2000" b="1" dirty="0"/>
              <a:t>Key Aspects:</a:t>
            </a:r>
          </a:p>
          <a:p>
            <a:pPr algn="just"/>
            <a:r>
              <a:rPr lang="en-GB" sz="2000" b="1" dirty="0"/>
              <a:t>Global Conservation</a:t>
            </a:r>
            <a:r>
              <a:rPr lang="en-GB" sz="2000" dirty="0"/>
              <a:t>: Ensures the total quantity across the entire domain remains constant over time.</a:t>
            </a:r>
          </a:p>
          <a:p>
            <a:pPr algn="just"/>
            <a:r>
              <a:rPr lang="en-GB" sz="2000" b="1" dirty="0"/>
              <a:t>Local Conservation</a:t>
            </a:r>
            <a:r>
              <a:rPr lang="en-GB" sz="2000" dirty="0"/>
              <a:t>: Ensures that each </a:t>
            </a:r>
            <a:r>
              <a:rPr lang="en-GB" sz="2000" b="1" dirty="0"/>
              <a:t>control volume</a:t>
            </a:r>
            <a:r>
              <a:rPr lang="en-GB" sz="2000" dirty="0"/>
              <a:t> or </a:t>
            </a:r>
            <a:r>
              <a:rPr lang="en-GB" sz="2000" b="1" dirty="0"/>
              <a:t>finite element</a:t>
            </a:r>
            <a:r>
              <a:rPr lang="en-GB" sz="2000" dirty="0"/>
              <a:t> individually satisfies conservation laws, which is generally more stringent and preferred in CFD.</a:t>
            </a:r>
          </a:p>
          <a:p>
            <a:pPr algn="just"/>
            <a:r>
              <a:rPr lang="en-GB" sz="2000" b="1" dirty="0"/>
              <a:t>Role of Discretization Methods:</a:t>
            </a:r>
          </a:p>
          <a:p>
            <a:pPr algn="just"/>
            <a:r>
              <a:rPr lang="en-GB" sz="2000" b="1" dirty="0"/>
              <a:t>Finite Volume Method (FVM)</a:t>
            </a:r>
            <a:r>
              <a:rPr lang="en-GB" sz="2000" dirty="0"/>
              <a:t>: Naturally conservative due to its integral formulation over control volumes. Widely used in CFD because it directly enforces conservation at the local level.</a:t>
            </a:r>
          </a:p>
          <a:p>
            <a:pPr algn="just"/>
            <a:r>
              <a:rPr lang="en-GB" sz="2000" b="1" dirty="0"/>
              <a:t>Finite Difference Method (FDM)</a:t>
            </a:r>
            <a:r>
              <a:rPr lang="en-GB" sz="2000" dirty="0"/>
              <a:t> and </a:t>
            </a:r>
            <a:r>
              <a:rPr lang="en-GB" sz="2000" b="1" dirty="0"/>
              <a:t>Finite Element Method (FEM)</a:t>
            </a:r>
            <a:r>
              <a:rPr lang="en-GB" sz="2000" dirty="0"/>
              <a:t>: Require additional formulation or adjustments to ensure conservation, as they are based on differential or weak forms of the governing equations.</a:t>
            </a:r>
          </a:p>
          <a:p>
            <a:pPr algn="just"/>
            <a:endParaRPr lang="en-GB" sz="2000" dirty="0"/>
          </a:p>
        </p:txBody>
      </p:sp>
    </p:spTree>
    <p:extLst>
      <p:ext uri="{BB962C8B-B14F-4D97-AF65-F5344CB8AC3E}">
        <p14:creationId xmlns:p14="http://schemas.microsoft.com/office/powerpoint/2010/main" val="2112697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136B5C9C-E2CA-235C-6818-53EECB570B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FC35B43-DB48-9BCB-AE2A-CE46DF8013DC}"/>
              </a:ext>
            </a:extLst>
          </p:cNvPr>
          <p:cNvSpPr txBox="1"/>
          <p:nvPr/>
        </p:nvSpPr>
        <p:spPr>
          <a:xfrm>
            <a:off x="0" y="0"/>
            <a:ext cx="11939752" cy="5139869"/>
          </a:xfrm>
          <a:prstGeom prst="rect">
            <a:avLst/>
          </a:prstGeom>
          <a:noFill/>
        </p:spPr>
        <p:txBody>
          <a:bodyPr wrap="square">
            <a:spAutoFit/>
          </a:bodyPr>
          <a:lstStyle/>
          <a:p>
            <a:pPr algn="just">
              <a:buNone/>
            </a:pPr>
            <a:r>
              <a:rPr lang="en-GB" sz="2400" b="1" dirty="0"/>
              <a:t>7.2 Boundedness and Realizability</a:t>
            </a:r>
          </a:p>
          <a:p>
            <a:pPr algn="just">
              <a:buNone/>
            </a:pPr>
            <a:endParaRPr lang="en-GB" sz="2200" b="1" dirty="0"/>
          </a:p>
          <a:p>
            <a:pPr algn="just">
              <a:buNone/>
            </a:pPr>
            <a:r>
              <a:rPr lang="en-GB" sz="2200" b="1" dirty="0"/>
              <a:t>Boundedness</a:t>
            </a:r>
          </a:p>
          <a:p>
            <a:pPr algn="just">
              <a:buNone/>
            </a:pPr>
            <a:endParaRPr lang="en-GB" sz="2000" b="1" dirty="0"/>
          </a:p>
          <a:p>
            <a:pPr algn="just">
              <a:buNone/>
            </a:pPr>
            <a:r>
              <a:rPr lang="en-GB" sz="2000" b="1" dirty="0"/>
              <a:t>Boundedness</a:t>
            </a:r>
            <a:r>
              <a:rPr lang="en-GB" sz="2000" dirty="0"/>
              <a:t> ensures that the numerical solution remains within </a:t>
            </a:r>
            <a:r>
              <a:rPr lang="en-GB" sz="2000" b="1" dirty="0"/>
              <a:t>physically meaningful limits</a:t>
            </a:r>
            <a:r>
              <a:rPr lang="en-GB" sz="2000" dirty="0"/>
              <a:t>. This prevents unrealistic or unbounded values that could compromise the simulation’s integrity or lead to numerical instabilities.</a:t>
            </a:r>
          </a:p>
          <a:p>
            <a:pPr algn="just">
              <a:buNone/>
            </a:pPr>
            <a:endParaRPr lang="en-GB" sz="2000" dirty="0"/>
          </a:p>
          <a:p>
            <a:pPr algn="just"/>
            <a:r>
              <a:rPr lang="en-GB" sz="2000" b="1" dirty="0"/>
              <a:t>Example</a:t>
            </a:r>
            <a:r>
              <a:rPr lang="en-GB" sz="2000" dirty="0"/>
              <a:t>: In incompressible flows, density should remain constant, and velocity components must stay within physically realistic ranges.</a:t>
            </a:r>
          </a:p>
          <a:p>
            <a:pPr algn="just">
              <a:buFont typeface="Arial" panose="020B0604020202020204" pitchFamily="34" charset="0"/>
              <a:buChar char="•"/>
            </a:pPr>
            <a:endParaRPr lang="en-GB" sz="2000" b="1" dirty="0"/>
          </a:p>
          <a:p>
            <a:pPr algn="just">
              <a:buFont typeface="Arial" panose="020B0604020202020204" pitchFamily="34" charset="0"/>
              <a:buChar char="•"/>
            </a:pPr>
            <a:r>
              <a:rPr lang="en-GB" sz="2000" b="1" dirty="0"/>
              <a:t> Importance</a:t>
            </a:r>
            <a:r>
              <a:rPr lang="en-GB" sz="2000" dirty="0"/>
              <a:t>: Prevents spurious results and maintains simulation stability.</a:t>
            </a:r>
          </a:p>
          <a:p>
            <a:pPr algn="just">
              <a:buFont typeface="Arial" panose="020B0604020202020204" pitchFamily="34" charset="0"/>
              <a:buChar char="•"/>
            </a:pPr>
            <a:r>
              <a:rPr lang="en-GB" sz="2000" b="1" dirty="0"/>
              <a:t> Techniques to Maintain Boundedness</a:t>
            </a:r>
            <a:r>
              <a:rPr lang="en-GB" sz="2000" dirty="0"/>
              <a:t>:</a:t>
            </a:r>
          </a:p>
          <a:p>
            <a:pPr marL="742950" lvl="1" indent="-285750" algn="just">
              <a:buFont typeface="Arial" panose="020B0604020202020204" pitchFamily="34" charset="0"/>
              <a:buChar char="•"/>
            </a:pPr>
            <a:r>
              <a:rPr lang="en-GB" sz="2000" dirty="0"/>
              <a:t>Use of </a:t>
            </a:r>
            <a:r>
              <a:rPr lang="en-GB" sz="2000" b="1" dirty="0"/>
              <a:t>flux limiters</a:t>
            </a:r>
            <a:r>
              <a:rPr lang="en-GB" sz="2000" dirty="0"/>
              <a:t> or </a:t>
            </a:r>
            <a:r>
              <a:rPr lang="en-GB" sz="2000" b="1" dirty="0"/>
              <a:t>slope limiters</a:t>
            </a:r>
            <a:r>
              <a:rPr lang="en-GB" sz="2000" dirty="0"/>
              <a:t> to control numerical oscillations.</a:t>
            </a:r>
          </a:p>
          <a:p>
            <a:pPr marL="742950" lvl="1" indent="-285750" algn="just">
              <a:buFont typeface="Arial" panose="020B0604020202020204" pitchFamily="34" charset="0"/>
              <a:buChar char="•"/>
            </a:pPr>
            <a:r>
              <a:rPr lang="en-GB" sz="2000" dirty="0"/>
              <a:t>Careful </a:t>
            </a:r>
            <a:r>
              <a:rPr lang="en-GB" sz="2000" b="1" dirty="0"/>
              <a:t>boundary condition implementation</a:t>
            </a:r>
            <a:r>
              <a:rPr lang="en-GB" sz="2000" dirty="0"/>
              <a:t>.</a:t>
            </a:r>
          </a:p>
          <a:p>
            <a:pPr marL="742950" lvl="1" indent="-285750" algn="just">
              <a:buFont typeface="Arial" panose="020B0604020202020204" pitchFamily="34" charset="0"/>
              <a:buChar char="•"/>
            </a:pPr>
            <a:r>
              <a:rPr lang="en-GB" sz="2000" dirty="0"/>
              <a:t>Selecting </a:t>
            </a:r>
            <a:r>
              <a:rPr lang="en-GB" sz="2000" b="1" dirty="0"/>
              <a:t>appropriate numerical schemes</a:t>
            </a:r>
            <a:r>
              <a:rPr lang="en-GB" sz="2000" dirty="0"/>
              <a:t>.</a:t>
            </a:r>
          </a:p>
        </p:txBody>
      </p:sp>
    </p:spTree>
    <p:extLst>
      <p:ext uri="{BB962C8B-B14F-4D97-AF65-F5344CB8AC3E}">
        <p14:creationId xmlns:p14="http://schemas.microsoft.com/office/powerpoint/2010/main" val="3598900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A8F85B49-F1FC-1A83-73B4-65092F34332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371E61-399B-87AC-6132-DB61B0153523}"/>
              </a:ext>
            </a:extLst>
          </p:cNvPr>
          <p:cNvSpPr txBox="1"/>
          <p:nvPr/>
        </p:nvSpPr>
        <p:spPr>
          <a:xfrm>
            <a:off x="0" y="0"/>
            <a:ext cx="12192000" cy="6278642"/>
          </a:xfrm>
          <a:prstGeom prst="rect">
            <a:avLst/>
          </a:prstGeom>
          <a:noFill/>
        </p:spPr>
        <p:txBody>
          <a:bodyPr wrap="square">
            <a:spAutoFit/>
          </a:bodyPr>
          <a:lstStyle/>
          <a:p>
            <a:pPr algn="just">
              <a:buNone/>
            </a:pPr>
            <a:r>
              <a:rPr lang="en-GB" sz="2200" b="1" dirty="0"/>
              <a:t>Realizability</a:t>
            </a:r>
          </a:p>
          <a:p>
            <a:pPr algn="just">
              <a:buNone/>
            </a:pPr>
            <a:endParaRPr lang="en-GB" sz="2000" dirty="0"/>
          </a:p>
          <a:p>
            <a:pPr algn="just">
              <a:buNone/>
            </a:pPr>
            <a:r>
              <a:rPr lang="en-GB" sz="2000" dirty="0"/>
              <a:t>While boundedness focuses on numerical limits, </a:t>
            </a:r>
            <a:r>
              <a:rPr lang="en-GB" sz="2000" b="1" dirty="0"/>
              <a:t>realizability</a:t>
            </a:r>
            <a:r>
              <a:rPr lang="en-GB" sz="2000" dirty="0"/>
              <a:t> enforces a broader set of </a:t>
            </a:r>
            <a:r>
              <a:rPr lang="en-GB" sz="2000" b="1" dirty="0"/>
              <a:t>physical constraints</a:t>
            </a:r>
            <a:r>
              <a:rPr lang="en-GB" sz="2000" dirty="0"/>
              <a:t> to ensure the solution remains </a:t>
            </a:r>
            <a:r>
              <a:rPr lang="en-GB" sz="2000" b="1" dirty="0"/>
              <a:t>consistent with the laws of physics</a:t>
            </a:r>
            <a:r>
              <a:rPr lang="en-GB" sz="2000" dirty="0"/>
              <a:t>.</a:t>
            </a:r>
          </a:p>
          <a:p>
            <a:pPr algn="just">
              <a:buFont typeface="Arial" panose="020B0604020202020204" pitchFamily="34" charset="0"/>
              <a:buChar char="•"/>
            </a:pPr>
            <a:endParaRPr lang="en-GB" sz="2000" b="1" dirty="0"/>
          </a:p>
          <a:p>
            <a:pPr algn="just">
              <a:buFont typeface="Arial" panose="020B0604020202020204" pitchFamily="34" charset="0"/>
              <a:buChar char="•"/>
            </a:pPr>
            <a:r>
              <a:rPr lang="en-GB" sz="2000" b="1" dirty="0"/>
              <a:t> What It Enforces</a:t>
            </a:r>
            <a:r>
              <a:rPr lang="en-GB" sz="2000" dirty="0"/>
              <a:t>:</a:t>
            </a:r>
          </a:p>
          <a:p>
            <a:pPr marL="742950" lvl="1" indent="-285750" algn="just">
              <a:buFont typeface="Arial" panose="020B0604020202020204" pitchFamily="34" charset="0"/>
              <a:buChar char="•"/>
            </a:pPr>
            <a:r>
              <a:rPr lang="en-GB" sz="2000" dirty="0"/>
              <a:t>Positivity of </a:t>
            </a:r>
            <a:r>
              <a:rPr lang="en-GB" sz="2000" b="1" dirty="0"/>
              <a:t>density</a:t>
            </a:r>
            <a:r>
              <a:rPr lang="en-GB" sz="2000" dirty="0"/>
              <a:t>, </a:t>
            </a:r>
            <a:r>
              <a:rPr lang="en-GB" sz="2000" b="1" dirty="0"/>
              <a:t>pressure</a:t>
            </a:r>
            <a:r>
              <a:rPr lang="en-GB" sz="2000" dirty="0"/>
              <a:t>, and </a:t>
            </a:r>
            <a:r>
              <a:rPr lang="en-GB" sz="2000" b="1" dirty="0"/>
              <a:t>temperature</a:t>
            </a:r>
            <a:r>
              <a:rPr lang="en-GB" sz="2000" dirty="0"/>
              <a:t>.</a:t>
            </a:r>
          </a:p>
          <a:p>
            <a:pPr marL="742950" lvl="1" indent="-285750" algn="just">
              <a:buFont typeface="Arial" panose="020B0604020202020204" pitchFamily="34" charset="0"/>
              <a:buChar char="•"/>
            </a:pPr>
            <a:r>
              <a:rPr lang="en-GB" sz="2000" dirty="0"/>
              <a:t>Adherence to the </a:t>
            </a:r>
            <a:r>
              <a:rPr lang="en-GB" sz="2000" b="1" dirty="0"/>
              <a:t>second law of thermodynamics</a:t>
            </a:r>
            <a:r>
              <a:rPr lang="en-GB" sz="2000" dirty="0"/>
              <a:t>.</a:t>
            </a:r>
          </a:p>
          <a:p>
            <a:pPr marL="742950" lvl="1" indent="-285750" algn="just">
              <a:buFont typeface="Arial" panose="020B0604020202020204" pitchFamily="34" charset="0"/>
              <a:buChar char="•"/>
            </a:pPr>
            <a:r>
              <a:rPr lang="en-GB" sz="2000" dirty="0"/>
              <a:t>Positivity of </a:t>
            </a:r>
            <a:r>
              <a:rPr lang="en-GB" sz="2000" b="1" dirty="0"/>
              <a:t>turbulent kinetic energy</a:t>
            </a:r>
            <a:r>
              <a:rPr lang="en-GB" sz="2000" dirty="0"/>
              <a:t> and </a:t>
            </a:r>
            <a:r>
              <a:rPr lang="en-GB" sz="2000" b="1" dirty="0"/>
              <a:t>dissipation rates</a:t>
            </a:r>
            <a:r>
              <a:rPr lang="en-GB" sz="2000" dirty="0"/>
              <a:t>.</a:t>
            </a:r>
          </a:p>
          <a:p>
            <a:pPr marL="742950" lvl="1" indent="-285750" algn="just">
              <a:buFont typeface="Arial" panose="020B0604020202020204" pitchFamily="34" charset="0"/>
              <a:buChar char="•"/>
            </a:pPr>
            <a:r>
              <a:rPr lang="en-GB" sz="2000" dirty="0"/>
              <a:t>Satisfaction of </a:t>
            </a:r>
            <a:r>
              <a:rPr lang="en-GB" sz="2000" b="1" dirty="0"/>
              <a:t>inequality constraints</a:t>
            </a:r>
            <a:r>
              <a:rPr lang="en-GB" sz="2000" dirty="0"/>
              <a:t> (e.g., Schwarz inequality for shear stresses).</a:t>
            </a:r>
          </a:p>
          <a:p>
            <a:pPr algn="just">
              <a:buFont typeface="Arial" panose="020B0604020202020204" pitchFamily="34" charset="0"/>
              <a:buChar char="•"/>
            </a:pPr>
            <a:r>
              <a:rPr lang="en-GB" sz="2000" b="1" dirty="0"/>
              <a:t> Significance</a:t>
            </a:r>
            <a:r>
              <a:rPr lang="en-GB" sz="2000" dirty="0"/>
              <a:t>:</a:t>
            </a:r>
          </a:p>
          <a:p>
            <a:pPr marL="742950" lvl="1" indent="-285750" algn="just">
              <a:buFont typeface="Arial" panose="020B0604020202020204" pitchFamily="34" charset="0"/>
              <a:buChar char="•"/>
            </a:pPr>
            <a:r>
              <a:rPr lang="en-GB" sz="2000" dirty="0"/>
              <a:t>Prevents non-physical artifacts like negative pressures or unbounded turbulence.</a:t>
            </a:r>
          </a:p>
          <a:p>
            <a:pPr marL="742950" lvl="1" indent="-285750" algn="just">
              <a:buFont typeface="Arial" panose="020B0604020202020204" pitchFamily="34" charset="0"/>
              <a:buChar char="•"/>
            </a:pPr>
            <a:r>
              <a:rPr lang="en-GB" sz="2000" dirty="0"/>
              <a:t>Ensures solutions are not just numerically correct but </a:t>
            </a:r>
            <a:r>
              <a:rPr lang="en-GB" sz="2000" b="1" dirty="0"/>
              <a:t>physically plausible</a:t>
            </a:r>
            <a:r>
              <a:rPr lang="en-GB" sz="2000" dirty="0"/>
              <a:t>.</a:t>
            </a:r>
          </a:p>
          <a:p>
            <a:pPr algn="just">
              <a:buFont typeface="Arial" panose="020B0604020202020204" pitchFamily="34" charset="0"/>
              <a:buChar char="•"/>
            </a:pPr>
            <a:r>
              <a:rPr lang="en-GB" sz="2000" b="1" dirty="0"/>
              <a:t> Techniques to Enforce Realizability</a:t>
            </a:r>
            <a:r>
              <a:rPr lang="en-GB" sz="2000" dirty="0"/>
              <a:t>:</a:t>
            </a:r>
          </a:p>
          <a:p>
            <a:pPr marL="742950" lvl="1" indent="-285750" algn="just">
              <a:buFont typeface="Arial" panose="020B0604020202020204" pitchFamily="34" charset="0"/>
              <a:buChar char="•"/>
            </a:pPr>
            <a:r>
              <a:rPr lang="en-GB" sz="2000" dirty="0"/>
              <a:t>Use of </a:t>
            </a:r>
            <a:r>
              <a:rPr lang="en-GB" sz="2000" b="1" dirty="0"/>
              <a:t>flux/slope limiters</a:t>
            </a:r>
            <a:r>
              <a:rPr lang="en-GB" sz="2000" dirty="0"/>
              <a:t> and </a:t>
            </a:r>
            <a:r>
              <a:rPr lang="en-GB" sz="2000" b="1" dirty="0"/>
              <a:t>artificial viscosity</a:t>
            </a:r>
            <a:r>
              <a:rPr lang="en-GB" sz="2000" dirty="0"/>
              <a:t>.</a:t>
            </a:r>
          </a:p>
          <a:p>
            <a:pPr marL="742950" lvl="1" indent="-285750" algn="just">
              <a:buFont typeface="Arial" panose="020B0604020202020204" pitchFamily="34" charset="0"/>
              <a:buChar char="•"/>
            </a:pPr>
            <a:r>
              <a:rPr lang="en-GB" sz="2000" dirty="0"/>
              <a:t>Careful design of </a:t>
            </a:r>
            <a:r>
              <a:rPr lang="en-GB" sz="2000" b="1" dirty="0"/>
              <a:t>numerical schemes</a:t>
            </a:r>
            <a:r>
              <a:rPr lang="en-GB" sz="2000" dirty="0"/>
              <a:t> and </a:t>
            </a:r>
            <a:r>
              <a:rPr lang="en-GB" sz="2000" b="1" dirty="0"/>
              <a:t>turbulence models</a:t>
            </a:r>
            <a:r>
              <a:rPr lang="en-GB" sz="2000" dirty="0"/>
              <a:t>.</a:t>
            </a:r>
          </a:p>
          <a:p>
            <a:pPr marL="742950" lvl="1" indent="-285750" algn="just">
              <a:buFont typeface="Arial" panose="020B0604020202020204" pitchFamily="34" charset="0"/>
              <a:buChar char="•"/>
            </a:pPr>
            <a:r>
              <a:rPr lang="en-GB" sz="2000" dirty="0"/>
              <a:t>Selection of </a:t>
            </a:r>
            <a:r>
              <a:rPr lang="en-GB" sz="2000" b="1" dirty="0"/>
              <a:t>realizability-compliant turbulence models</a:t>
            </a:r>
            <a:r>
              <a:rPr lang="en-GB" sz="2000" dirty="0"/>
              <a:t>, such as the </a:t>
            </a:r>
            <a:r>
              <a:rPr lang="en-GB" sz="2000" b="1" dirty="0"/>
              <a:t>Realizable k-ε model</a:t>
            </a:r>
            <a:r>
              <a:rPr lang="en-GB" sz="2000" dirty="0"/>
              <a:t>, which:</a:t>
            </a:r>
          </a:p>
          <a:p>
            <a:pPr marL="1143000" lvl="2" indent="-228600" algn="just">
              <a:buFont typeface="Arial" panose="020B0604020202020204" pitchFamily="34" charset="0"/>
              <a:buChar char="•"/>
            </a:pPr>
            <a:r>
              <a:rPr lang="en-GB" sz="2000" dirty="0"/>
              <a:t>Modifies turbulent viscosity formulation.</a:t>
            </a:r>
          </a:p>
          <a:p>
            <a:pPr marL="1143000" lvl="2" indent="-228600" algn="just">
              <a:buFont typeface="Arial" panose="020B0604020202020204" pitchFamily="34" charset="0"/>
              <a:buChar char="•"/>
            </a:pPr>
            <a:r>
              <a:rPr lang="en-GB" sz="2000" dirty="0"/>
              <a:t>Ensures positivity of normal stresses.</a:t>
            </a:r>
          </a:p>
          <a:p>
            <a:pPr marL="1143000" lvl="2" indent="-228600" algn="just">
              <a:buFont typeface="Arial" panose="020B0604020202020204" pitchFamily="34" charset="0"/>
              <a:buChar char="•"/>
            </a:pPr>
            <a:r>
              <a:rPr lang="en-GB" sz="2000" dirty="0"/>
              <a:t>Satisfies the Schwarz inequality.</a:t>
            </a:r>
          </a:p>
        </p:txBody>
      </p:sp>
    </p:spTree>
    <p:extLst>
      <p:ext uri="{BB962C8B-B14F-4D97-AF65-F5344CB8AC3E}">
        <p14:creationId xmlns:p14="http://schemas.microsoft.com/office/powerpoint/2010/main" val="3814335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9C8318FC-C120-A714-9631-51DC1E52F35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06D2430-6E04-4E2D-E19E-5C9B9D572817}"/>
              </a:ext>
            </a:extLst>
          </p:cNvPr>
          <p:cNvSpPr txBox="1"/>
          <p:nvPr/>
        </p:nvSpPr>
        <p:spPr>
          <a:xfrm>
            <a:off x="241737" y="403427"/>
            <a:ext cx="11508827" cy="4739759"/>
          </a:xfrm>
          <a:prstGeom prst="rect">
            <a:avLst/>
          </a:prstGeom>
          <a:noFill/>
        </p:spPr>
        <p:txBody>
          <a:bodyPr wrap="square">
            <a:spAutoFit/>
          </a:bodyPr>
          <a:lstStyle/>
          <a:p>
            <a:pPr algn="just">
              <a:buNone/>
            </a:pPr>
            <a:r>
              <a:rPr lang="en-GB" sz="2200" b="1" dirty="0"/>
              <a:t>7.3 Consistency</a:t>
            </a:r>
          </a:p>
          <a:p>
            <a:pPr algn="just">
              <a:buNone/>
            </a:pPr>
            <a:endParaRPr lang="en-GB" sz="2000" b="1" dirty="0"/>
          </a:p>
          <a:p>
            <a:pPr algn="just">
              <a:buNone/>
            </a:pPr>
            <a:r>
              <a:rPr lang="en-GB" sz="2000" b="1" dirty="0"/>
              <a:t>Consistency</a:t>
            </a:r>
            <a:r>
              <a:rPr lang="en-GB" sz="2000" dirty="0"/>
              <a:t> is a fundamental property of any numerical method. It ensures that as the discretization parameters approach zero, the discretized equations converge to the original partial differential equations (PDEs) governing the fluid flow.</a:t>
            </a:r>
          </a:p>
          <a:p>
            <a:pPr algn="just">
              <a:buFont typeface="Arial" panose="020B0604020202020204" pitchFamily="34" charset="0"/>
              <a:buChar char="•"/>
            </a:pPr>
            <a:endParaRPr lang="en-GB" sz="2000" b="1" dirty="0"/>
          </a:p>
          <a:p>
            <a:pPr algn="just">
              <a:buFont typeface="Arial" panose="020B0604020202020204" pitchFamily="34" charset="0"/>
              <a:buChar char="•"/>
            </a:pPr>
            <a:r>
              <a:rPr lang="en-GB" sz="2000" b="1" dirty="0"/>
              <a:t> Key idea</a:t>
            </a:r>
            <a:r>
              <a:rPr lang="en-GB" sz="2000" dirty="0"/>
              <a:t>: The numerical solution asymptotically approaches the exact solution as the discretization is infinitely refined.</a:t>
            </a:r>
          </a:p>
          <a:p>
            <a:pPr algn="just">
              <a:buFont typeface="Arial" panose="020B0604020202020204" pitchFamily="34" charset="0"/>
              <a:buChar char="•"/>
            </a:pPr>
            <a:r>
              <a:rPr lang="en-GB" sz="2000" b="1" dirty="0"/>
              <a:t> Mathematical basis</a:t>
            </a:r>
            <a:r>
              <a:rPr lang="en-GB" sz="2000" dirty="0"/>
              <a:t>: Consistency requires careful discretization of the PDEs so that truncation errors from approximating derivatives and integrals vanish as the discretization parameters tend to zero.</a:t>
            </a:r>
          </a:p>
          <a:p>
            <a:pPr algn="just">
              <a:buFont typeface="Arial" panose="020B0604020202020204" pitchFamily="34" charset="0"/>
              <a:buChar char="•"/>
            </a:pPr>
            <a:r>
              <a:rPr lang="en-GB" sz="2000" b="1" dirty="0"/>
              <a:t> Significance</a:t>
            </a:r>
            <a:r>
              <a:rPr lang="en-GB" sz="2000" dirty="0"/>
              <a:t>: A consistent method guarantees that the numerical solution properly represents the underlying physical phenomena in the limit of infinite resolution.</a:t>
            </a:r>
          </a:p>
          <a:p>
            <a:pPr algn="just"/>
            <a:endParaRPr lang="en-GB" sz="2000" b="1" dirty="0"/>
          </a:p>
          <a:p>
            <a:pPr algn="just"/>
            <a:r>
              <a:rPr lang="en-GB" sz="2000" dirty="0"/>
              <a:t>Consistency alone is not sufficient for a satisfactory solution; stability and convergence are also critical properties.</a:t>
            </a:r>
          </a:p>
        </p:txBody>
      </p:sp>
    </p:spTree>
    <p:extLst>
      <p:ext uri="{BB962C8B-B14F-4D97-AF65-F5344CB8AC3E}">
        <p14:creationId xmlns:p14="http://schemas.microsoft.com/office/powerpoint/2010/main" val="21694552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01100FCA-FAC7-7E19-C8D3-8387A323B0F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56BCA8-CD7A-0E64-33F0-EF5D1529ACE8}"/>
              </a:ext>
            </a:extLst>
          </p:cNvPr>
          <p:cNvSpPr txBox="1"/>
          <p:nvPr/>
        </p:nvSpPr>
        <p:spPr>
          <a:xfrm>
            <a:off x="357351" y="327963"/>
            <a:ext cx="11435255" cy="5386090"/>
          </a:xfrm>
          <a:prstGeom prst="rect">
            <a:avLst/>
          </a:prstGeom>
          <a:noFill/>
        </p:spPr>
        <p:txBody>
          <a:bodyPr wrap="square">
            <a:spAutoFit/>
          </a:bodyPr>
          <a:lstStyle/>
          <a:p>
            <a:pPr algn="just">
              <a:buNone/>
            </a:pPr>
            <a:r>
              <a:rPr lang="en-GB" sz="2200" b="1" dirty="0"/>
              <a:t>7.4 Stability</a:t>
            </a:r>
          </a:p>
          <a:p>
            <a:pPr algn="just">
              <a:buNone/>
            </a:pPr>
            <a:endParaRPr lang="en-GB" sz="2200" b="1" dirty="0"/>
          </a:p>
          <a:p>
            <a:pPr algn="just">
              <a:buNone/>
            </a:pPr>
            <a:r>
              <a:rPr lang="en-GB" sz="2000" b="1" dirty="0"/>
              <a:t>Stability</a:t>
            </a:r>
            <a:r>
              <a:rPr lang="en-GB" sz="2000" dirty="0"/>
              <a:t> is a critical property that prevents errors introduced at any stage of the computation from amplifying uncontrollably as the solution progresses.</a:t>
            </a:r>
          </a:p>
          <a:p>
            <a:pPr algn="just">
              <a:buFont typeface="Arial" panose="020B0604020202020204" pitchFamily="34" charset="0"/>
              <a:buChar char="•"/>
            </a:pPr>
            <a:endParaRPr lang="en-GB" sz="2000" b="1" dirty="0"/>
          </a:p>
          <a:p>
            <a:pPr algn="just">
              <a:buFont typeface="Arial" panose="020B0604020202020204" pitchFamily="34" charset="0"/>
              <a:buChar char="•"/>
            </a:pPr>
            <a:r>
              <a:rPr lang="en-GB" sz="2000" b="1" dirty="0"/>
              <a:t> Key idea</a:t>
            </a:r>
            <a:r>
              <a:rPr lang="en-GB" sz="2000" dirty="0"/>
              <a:t>: A stable numerical method ensures that small perturbations or numerical errors do not grow exponentially, avoiding divergent or non-physical solutions.</a:t>
            </a:r>
          </a:p>
          <a:p>
            <a:pPr algn="just">
              <a:buFont typeface="Arial" panose="020B0604020202020204" pitchFamily="34" charset="0"/>
              <a:buChar char="•"/>
            </a:pPr>
            <a:r>
              <a:rPr lang="en-GB" sz="2000" b="1" dirty="0"/>
              <a:t> Error control</a:t>
            </a:r>
            <a:r>
              <a:rPr lang="en-GB" sz="2000" dirty="0"/>
              <a:t>: Stability keeps numerical errors bounded so they do not overwhelm the true solution, preserving simulation integrity.</a:t>
            </a:r>
          </a:p>
          <a:p>
            <a:pPr algn="just">
              <a:buFont typeface="Arial" panose="020B0604020202020204" pitchFamily="34" charset="0"/>
              <a:buChar char="•"/>
            </a:pPr>
            <a:r>
              <a:rPr lang="en-GB" sz="2000" b="1" dirty="0"/>
              <a:t> Numerical schemes</a:t>
            </a:r>
            <a:r>
              <a:rPr lang="en-GB" sz="2000" dirty="0"/>
              <a:t>: The choice of schemes for approximating derivatives and integrals heavily influences stability.</a:t>
            </a:r>
          </a:p>
          <a:p>
            <a:pPr algn="just">
              <a:buFont typeface="Arial" panose="020B0604020202020204" pitchFamily="34" charset="0"/>
              <a:buChar char="•"/>
            </a:pPr>
            <a:r>
              <a:rPr lang="en-GB" sz="2000" b="1" dirty="0"/>
              <a:t> Implicit vs. explicit</a:t>
            </a:r>
            <a:r>
              <a:rPr lang="en-GB" sz="2000" dirty="0"/>
              <a:t>: Implicit schemes, which solve systems of equations at each time step, are generally more stable than explicit schemes, which update solutions directly from previous values.</a:t>
            </a:r>
          </a:p>
          <a:p>
            <a:pPr algn="just">
              <a:buFont typeface="Arial" panose="020B0604020202020204" pitchFamily="34" charset="0"/>
              <a:buChar char="•"/>
            </a:pPr>
            <a:r>
              <a:rPr lang="en-GB" sz="2000" b="1" dirty="0"/>
              <a:t> Time step restrictions</a:t>
            </a:r>
            <a:r>
              <a:rPr lang="en-GB" sz="2000" dirty="0"/>
              <a:t>: Explicit methods often require limits on the time step size to maintain stability.</a:t>
            </a:r>
          </a:p>
          <a:p>
            <a:pPr algn="just">
              <a:buFont typeface="Arial" panose="020B0604020202020204" pitchFamily="34" charset="0"/>
              <a:buChar char="•"/>
            </a:pPr>
            <a:r>
              <a:rPr lang="en-GB" sz="2000" b="1" dirty="0"/>
              <a:t> Example criterion</a:t>
            </a:r>
            <a:r>
              <a:rPr lang="en-GB" sz="2000" dirty="0"/>
              <a:t>: The Courant-Friedrichs-Lewy (CFL) condition is a well-known stability condition that restricts the time step based on the grid size and wave speeds.</a:t>
            </a:r>
          </a:p>
        </p:txBody>
      </p:sp>
    </p:spTree>
    <p:extLst>
      <p:ext uri="{BB962C8B-B14F-4D97-AF65-F5344CB8AC3E}">
        <p14:creationId xmlns:p14="http://schemas.microsoft.com/office/powerpoint/2010/main" val="26592488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71F17BB5-643D-32C8-F988-614E6FADFD0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8E7E37E-78BA-DF67-B570-C8546A849783}"/>
              </a:ext>
            </a:extLst>
          </p:cNvPr>
          <p:cNvSpPr txBox="1"/>
          <p:nvPr/>
        </p:nvSpPr>
        <p:spPr>
          <a:xfrm>
            <a:off x="304800" y="262758"/>
            <a:ext cx="11403724" cy="5970865"/>
          </a:xfrm>
          <a:prstGeom prst="rect">
            <a:avLst/>
          </a:prstGeom>
          <a:noFill/>
        </p:spPr>
        <p:txBody>
          <a:bodyPr wrap="square">
            <a:spAutoFit/>
          </a:bodyPr>
          <a:lstStyle/>
          <a:p>
            <a:pPr algn="just">
              <a:buNone/>
            </a:pPr>
            <a:r>
              <a:rPr lang="en-GB" sz="2200" b="1" dirty="0"/>
              <a:t>7.5 Convergence and Accuracy</a:t>
            </a:r>
          </a:p>
          <a:p>
            <a:pPr algn="just">
              <a:buNone/>
            </a:pPr>
            <a:endParaRPr lang="en-GB" sz="2000" b="1" dirty="0"/>
          </a:p>
          <a:p>
            <a:pPr algn="just">
              <a:buNone/>
            </a:pPr>
            <a:r>
              <a:rPr lang="en-GB" sz="2000" b="1" dirty="0"/>
              <a:t>Convergence</a:t>
            </a:r>
            <a:r>
              <a:rPr lang="en-GB" sz="2000" dirty="0"/>
              <a:t> is a fundamental aspect of any numerical method. It signifies that the numerical solution approaches the exact solution as the discretization is refined, either by reducing grid spacing or the time step.</a:t>
            </a:r>
          </a:p>
          <a:p>
            <a:pPr algn="just">
              <a:buFont typeface="Arial" panose="020B0604020202020204" pitchFamily="34" charset="0"/>
              <a:buChar char="•"/>
            </a:pPr>
            <a:endParaRPr lang="en-GB" sz="2000" dirty="0"/>
          </a:p>
          <a:p>
            <a:pPr algn="just">
              <a:buFont typeface="Arial" panose="020B0604020202020204" pitchFamily="34" charset="0"/>
              <a:buChar char="•"/>
            </a:pPr>
            <a:r>
              <a:rPr lang="en-GB" sz="2000" dirty="0"/>
              <a:t> A convergent method ensures the computed solution reliably approximates the true solution.</a:t>
            </a:r>
          </a:p>
          <a:p>
            <a:pPr algn="just">
              <a:buFont typeface="Arial" panose="020B0604020202020204" pitchFamily="34" charset="0"/>
              <a:buChar char="•"/>
            </a:pPr>
            <a:r>
              <a:rPr lang="en-GB" sz="2000" dirty="0"/>
              <a:t> In iterative procedures, convergence means successive approximations approach a fixed point or solution, and convergence criteria determine when iterations are sufficiently close.</a:t>
            </a:r>
          </a:p>
          <a:p>
            <a:pPr algn="just">
              <a:buNone/>
            </a:pPr>
            <a:endParaRPr lang="en-GB" sz="2000" dirty="0"/>
          </a:p>
          <a:p>
            <a:pPr algn="just">
              <a:buNone/>
            </a:pPr>
            <a:r>
              <a:rPr lang="en-GB" sz="2000" dirty="0"/>
              <a:t>Convergence is closely related to </a:t>
            </a:r>
            <a:r>
              <a:rPr lang="en-GB" sz="2000" b="1" dirty="0"/>
              <a:t>accuracy</a:t>
            </a:r>
            <a:r>
              <a:rPr lang="en-GB" sz="2000" dirty="0"/>
              <a:t>:</a:t>
            </a:r>
          </a:p>
          <a:p>
            <a:pPr algn="just">
              <a:buFont typeface="Arial" panose="020B0604020202020204" pitchFamily="34" charset="0"/>
              <a:buChar char="•"/>
            </a:pPr>
            <a:r>
              <a:rPr lang="en-GB" sz="2000" dirty="0"/>
              <a:t> As discretization is refined, finer details of the flow field are captured, improving accuracy.</a:t>
            </a:r>
          </a:p>
          <a:p>
            <a:pPr algn="just">
              <a:buFont typeface="Arial" panose="020B0604020202020204" pitchFamily="34" charset="0"/>
              <a:buChar char="•"/>
            </a:pPr>
            <a:r>
              <a:rPr lang="en-GB" sz="2000" dirty="0"/>
              <a:t> Accuracy measures how closely the numerical solution approximates the exact solution.</a:t>
            </a:r>
          </a:p>
          <a:p>
            <a:pPr algn="just">
              <a:buFont typeface="Arial" panose="020B0604020202020204" pitchFamily="34" charset="0"/>
              <a:buChar char="•"/>
            </a:pPr>
            <a:r>
              <a:rPr lang="en-GB" sz="2000" dirty="0"/>
              <a:t> Higher-order methods, which use more sophisticated approximations, generally provide better accuracy than lower-order methods.</a:t>
            </a:r>
          </a:p>
          <a:p>
            <a:pPr algn="just">
              <a:buFont typeface="Arial" panose="020B0604020202020204" pitchFamily="34" charset="0"/>
              <a:buChar char="•"/>
            </a:pPr>
            <a:r>
              <a:rPr lang="en-GB" sz="2000" dirty="0"/>
              <a:t> The </a:t>
            </a:r>
            <a:r>
              <a:rPr lang="en-GB" sz="2000" b="1" dirty="0"/>
              <a:t>order of accuracy</a:t>
            </a:r>
            <a:r>
              <a:rPr lang="en-GB" sz="2000" dirty="0"/>
              <a:t> characterizes how quickly the error decreases as discretization is refined; higher-order methods converge faster.</a:t>
            </a:r>
          </a:p>
          <a:p>
            <a:pPr algn="just">
              <a:buFont typeface="Arial" panose="020B0604020202020204" pitchFamily="34" charset="0"/>
              <a:buChar char="•"/>
            </a:pPr>
            <a:r>
              <a:rPr lang="en-GB" sz="2000" dirty="0"/>
              <a:t> However, higher-order methods often require more computational resources and memory.</a:t>
            </a:r>
          </a:p>
          <a:p>
            <a:pPr algn="just">
              <a:buFont typeface="Arial" panose="020B0604020202020204" pitchFamily="34" charset="0"/>
              <a:buChar char="•"/>
            </a:pPr>
            <a:r>
              <a:rPr lang="en-GB" sz="2000" dirty="0"/>
              <a:t> The choice of accuracy depends on the problem’s requirements and desired solution fidelity.</a:t>
            </a:r>
          </a:p>
        </p:txBody>
      </p:sp>
    </p:spTree>
    <p:extLst>
      <p:ext uri="{BB962C8B-B14F-4D97-AF65-F5344CB8AC3E}">
        <p14:creationId xmlns:p14="http://schemas.microsoft.com/office/powerpoint/2010/main" val="1624131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B0F2A4E7-78B7-6FB4-BCF1-3826DF402B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0A5CB93-6F77-FAE0-A31F-A53A20F374C7}"/>
              </a:ext>
            </a:extLst>
          </p:cNvPr>
          <p:cNvSpPr txBox="1"/>
          <p:nvPr/>
        </p:nvSpPr>
        <p:spPr>
          <a:xfrm>
            <a:off x="0" y="0"/>
            <a:ext cx="12192000" cy="6586418"/>
          </a:xfrm>
          <a:prstGeom prst="rect">
            <a:avLst/>
          </a:prstGeom>
          <a:noFill/>
        </p:spPr>
        <p:txBody>
          <a:bodyPr wrap="square">
            <a:spAutoFit/>
          </a:bodyPr>
          <a:lstStyle/>
          <a:p>
            <a:pPr algn="just">
              <a:buNone/>
            </a:pPr>
            <a:r>
              <a:rPr lang="en-GB" sz="2200" b="1" dirty="0"/>
              <a:t>7.6 Efficiency</a:t>
            </a:r>
          </a:p>
          <a:p>
            <a:pPr algn="just">
              <a:buNone/>
            </a:pPr>
            <a:r>
              <a:rPr lang="en-GB" sz="2000" b="1" dirty="0"/>
              <a:t>Efficiency</a:t>
            </a:r>
            <a:r>
              <a:rPr lang="en-GB" sz="2000" dirty="0"/>
              <a:t> in computational fluid dynamics refers to the computational resources required to obtain a numerical solution. An efficient method balances </a:t>
            </a:r>
            <a:r>
              <a:rPr lang="en-GB" sz="2000" b="1" dirty="0"/>
              <a:t>accuracy</a:t>
            </a:r>
            <a:r>
              <a:rPr lang="en-GB" sz="2000" dirty="0"/>
              <a:t> and </a:t>
            </a:r>
            <a:r>
              <a:rPr lang="en-GB" sz="2000" b="1" dirty="0"/>
              <a:t>computational cost</a:t>
            </a:r>
            <a:r>
              <a:rPr lang="en-GB" sz="2000" dirty="0"/>
              <a:t>, delivering solutions within reasonable timeframes and manageable resource usage.</a:t>
            </a:r>
          </a:p>
          <a:p>
            <a:pPr algn="just">
              <a:buNone/>
            </a:pPr>
            <a:r>
              <a:rPr lang="en-GB" sz="2000" dirty="0"/>
              <a:t>Several factors influence the efficiency of a numerical method:</a:t>
            </a:r>
          </a:p>
          <a:p>
            <a:pPr algn="just">
              <a:buFont typeface="Arial" panose="020B0604020202020204" pitchFamily="34" charset="0"/>
              <a:buChar char="•"/>
            </a:pPr>
            <a:r>
              <a:rPr lang="en-GB" sz="2000" b="1" dirty="0"/>
              <a:t> Algorithms and Data Structures</a:t>
            </a:r>
            <a:r>
              <a:rPr lang="en-GB" sz="2000" dirty="0"/>
              <a:t>: Well-optimized algorithms and efficient data handling significantly improve performance.</a:t>
            </a:r>
          </a:p>
          <a:p>
            <a:pPr algn="just">
              <a:buFont typeface="Arial" panose="020B0604020202020204" pitchFamily="34" charset="0"/>
              <a:buChar char="•"/>
            </a:pPr>
            <a:r>
              <a:rPr lang="en-GB" sz="2000" b="1" dirty="0"/>
              <a:t> Parallel Computing</a:t>
            </a:r>
            <a:r>
              <a:rPr lang="en-GB" sz="2000" dirty="0"/>
              <a:t>: Large-scale CFD simulations can benefit from parallelization, distributing the computational workload across multiple processors or cores.</a:t>
            </a:r>
          </a:p>
          <a:p>
            <a:pPr algn="just">
              <a:buFont typeface="Arial" panose="020B0604020202020204" pitchFamily="34" charset="0"/>
              <a:buChar char="•"/>
            </a:pPr>
            <a:r>
              <a:rPr lang="en-GB" sz="2000" b="1" dirty="0"/>
              <a:t> Hardware Choice</a:t>
            </a:r>
            <a:r>
              <a:rPr lang="en-GB" sz="2000" dirty="0"/>
              <a:t>: The type of hardware impacts speed and scalability.</a:t>
            </a:r>
          </a:p>
          <a:p>
            <a:pPr algn="just">
              <a:buNone/>
            </a:pPr>
            <a:endParaRPr lang="en-GB" sz="2000" b="1" dirty="0"/>
          </a:p>
          <a:p>
            <a:pPr algn="just">
              <a:buNone/>
            </a:pPr>
            <a:r>
              <a:rPr lang="en-GB" sz="2000" b="1" dirty="0"/>
              <a:t>Trade-Offs and Pareto Optimization</a:t>
            </a:r>
          </a:p>
          <a:p>
            <a:pPr algn="just">
              <a:buNone/>
            </a:pPr>
            <a:r>
              <a:rPr lang="en-GB" sz="2000" dirty="0"/>
              <a:t>Efficiency is inherently tied to trade-offs between:  Accuracy + Computational time + Memory consumption</a:t>
            </a:r>
          </a:p>
          <a:p>
            <a:pPr algn="just">
              <a:buNone/>
            </a:pPr>
            <a:r>
              <a:rPr lang="en-GB" sz="2000" dirty="0"/>
              <a:t>These objectives often conflict, making it impossible to optimize all simultaneously. In such scenarios, </a:t>
            </a:r>
            <a:r>
              <a:rPr lang="en-GB" sz="2000" b="1" dirty="0"/>
              <a:t>Pareto optimization</a:t>
            </a:r>
            <a:r>
              <a:rPr lang="en-GB" sz="2000" dirty="0"/>
              <a:t> becomes essential</a:t>
            </a:r>
          </a:p>
          <a:p>
            <a:pPr algn="just">
              <a:buFont typeface="Arial" panose="020B0604020202020204" pitchFamily="34" charset="0"/>
              <a:buChar char="•"/>
            </a:pPr>
            <a:r>
              <a:rPr lang="en-GB" sz="2000" dirty="0"/>
              <a:t> A </a:t>
            </a:r>
            <a:r>
              <a:rPr lang="en-GB" sz="2000" b="1" dirty="0"/>
              <a:t>Pareto front</a:t>
            </a:r>
            <a:r>
              <a:rPr lang="en-GB" sz="2000" dirty="0"/>
              <a:t> represents the set of non-dominated solutions meaning those for which no metric can be improved without degrading another.</a:t>
            </a:r>
          </a:p>
          <a:p>
            <a:pPr algn="just"/>
            <a:r>
              <a:rPr lang="en-GB" sz="2000" dirty="0"/>
              <a:t>For example:</a:t>
            </a:r>
          </a:p>
          <a:p>
            <a:pPr algn="just"/>
            <a:r>
              <a:rPr lang="en-GB" sz="2000" dirty="0"/>
              <a:t>One solution may offer high accuracy but require more computational time. Another may provide faster results at the cost of some accuracy. We must choose a solution along the Pareto front that best aligns with our specific project goals.</a:t>
            </a:r>
          </a:p>
        </p:txBody>
      </p:sp>
    </p:spTree>
    <p:extLst>
      <p:ext uri="{BB962C8B-B14F-4D97-AF65-F5344CB8AC3E}">
        <p14:creationId xmlns:p14="http://schemas.microsoft.com/office/powerpoint/2010/main" val="104415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06C558F4-66D7-B8BF-43C2-E80C76B2249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05636A8-015A-B119-2EF4-6A8920A52F8C}"/>
              </a:ext>
            </a:extLst>
          </p:cNvPr>
          <p:cNvSpPr txBox="1"/>
          <p:nvPr/>
        </p:nvSpPr>
        <p:spPr>
          <a:xfrm>
            <a:off x="112295" y="342541"/>
            <a:ext cx="7090610" cy="400110"/>
          </a:xfrm>
          <a:prstGeom prst="rect">
            <a:avLst/>
          </a:prstGeom>
          <a:noFill/>
        </p:spPr>
        <p:txBody>
          <a:bodyPr wrap="square">
            <a:spAutoFit/>
          </a:bodyPr>
          <a:lstStyle/>
          <a:p>
            <a:pPr algn="just"/>
            <a:r>
              <a:rPr lang="en-GB" sz="2000" b="1" dirty="0"/>
              <a:t> 2. Conservation of Momentum (Newton’s Second Law)</a:t>
            </a:r>
          </a:p>
        </p:txBody>
      </p:sp>
      <p:sp>
        <p:nvSpPr>
          <p:cNvPr id="4" name="TextBox 3">
            <a:extLst>
              <a:ext uri="{FF2B5EF4-FFF2-40B4-BE49-F238E27FC236}">
                <a16:creationId xmlns:a16="http://schemas.microsoft.com/office/drawing/2014/main" id="{900460AF-6FA2-4D5D-141D-3B1BAB199D5F}"/>
              </a:ext>
            </a:extLst>
          </p:cNvPr>
          <p:cNvSpPr txBox="1"/>
          <p:nvPr/>
        </p:nvSpPr>
        <p:spPr>
          <a:xfrm>
            <a:off x="112295" y="866274"/>
            <a:ext cx="11806989" cy="1015663"/>
          </a:xfrm>
          <a:prstGeom prst="rect">
            <a:avLst/>
          </a:prstGeom>
          <a:noFill/>
        </p:spPr>
        <p:txBody>
          <a:bodyPr wrap="square">
            <a:spAutoFit/>
          </a:bodyPr>
          <a:lstStyle/>
          <a:p>
            <a:pPr algn="just"/>
            <a:r>
              <a:rPr lang="en-GB" sz="2000" dirty="0"/>
              <a:t>This law states that the rate of change of momentum of a body is equal to the net force acting on it. In fluid flows, momentum can change due to both external forces (like gravity or pressure gradients) and internal forces (arising from viscous stresses within the fluid).</a:t>
            </a:r>
          </a:p>
        </p:txBody>
      </p:sp>
      <p:pic>
        <p:nvPicPr>
          <p:cNvPr id="6" name="Picture 5">
            <a:extLst>
              <a:ext uri="{FF2B5EF4-FFF2-40B4-BE49-F238E27FC236}">
                <a16:creationId xmlns:a16="http://schemas.microsoft.com/office/drawing/2014/main" id="{51A4D42D-C5A8-14D0-6508-422694A7D444}"/>
              </a:ext>
            </a:extLst>
          </p:cNvPr>
          <p:cNvPicPr>
            <a:picLocks noChangeAspect="1"/>
          </p:cNvPicPr>
          <p:nvPr/>
        </p:nvPicPr>
        <p:blipFill>
          <a:blip r:embed="rId2"/>
          <a:stretch>
            <a:fillRect/>
          </a:stretch>
        </p:blipFill>
        <p:spPr>
          <a:xfrm>
            <a:off x="4520630" y="1992809"/>
            <a:ext cx="2682275" cy="552232"/>
          </a:xfrm>
          <a:prstGeom prst="rect">
            <a:avLst/>
          </a:prstGeom>
        </p:spPr>
      </p:pic>
      <p:sp>
        <p:nvSpPr>
          <p:cNvPr id="8" name="TextBox 7">
            <a:extLst>
              <a:ext uri="{FF2B5EF4-FFF2-40B4-BE49-F238E27FC236}">
                <a16:creationId xmlns:a16="http://schemas.microsoft.com/office/drawing/2014/main" id="{3389AE82-4A35-EAE7-23B2-2AB7C73B2348}"/>
              </a:ext>
            </a:extLst>
          </p:cNvPr>
          <p:cNvSpPr txBox="1"/>
          <p:nvPr/>
        </p:nvSpPr>
        <p:spPr>
          <a:xfrm>
            <a:off x="112295" y="4162460"/>
            <a:ext cx="11662609" cy="1015663"/>
          </a:xfrm>
          <a:prstGeom prst="rect">
            <a:avLst/>
          </a:prstGeom>
          <a:noFill/>
        </p:spPr>
        <p:txBody>
          <a:bodyPr wrap="square">
            <a:spAutoFit/>
          </a:bodyPr>
          <a:lstStyle/>
          <a:p>
            <a:pPr algn="just"/>
            <a:r>
              <a:rPr lang="en-GB" sz="2000" dirty="0"/>
              <a:t>The left side of the equation represents the rate of change of momentum of the fluid parcel, while the right side represents the sum viscous forces, where τ represents the momentum exchange due to the stress at the surface of the CV, and body forces acting on it.</a:t>
            </a:r>
          </a:p>
        </p:txBody>
      </p:sp>
      <p:sp>
        <p:nvSpPr>
          <p:cNvPr id="9" name="TextBox 8">
            <a:extLst>
              <a:ext uri="{FF2B5EF4-FFF2-40B4-BE49-F238E27FC236}">
                <a16:creationId xmlns:a16="http://schemas.microsoft.com/office/drawing/2014/main" id="{923624A3-E1B2-1979-4921-F95874A503F2}"/>
              </a:ext>
            </a:extLst>
          </p:cNvPr>
          <p:cNvSpPr txBox="1"/>
          <p:nvPr/>
        </p:nvSpPr>
        <p:spPr>
          <a:xfrm>
            <a:off x="112295" y="3680633"/>
            <a:ext cx="7090610" cy="400110"/>
          </a:xfrm>
          <a:prstGeom prst="rect">
            <a:avLst/>
          </a:prstGeom>
          <a:noFill/>
        </p:spPr>
        <p:txBody>
          <a:bodyPr wrap="square">
            <a:spAutoFit/>
          </a:bodyPr>
          <a:lstStyle/>
          <a:p>
            <a:pPr algn="just"/>
            <a:r>
              <a:rPr lang="en-GB" sz="2000" b="1" dirty="0"/>
              <a:t> 3. Conservation of Energy (First Law of Thermodynamics)</a:t>
            </a:r>
          </a:p>
        </p:txBody>
      </p:sp>
      <p:sp>
        <p:nvSpPr>
          <p:cNvPr id="11" name="TextBox 10">
            <a:extLst>
              <a:ext uri="{FF2B5EF4-FFF2-40B4-BE49-F238E27FC236}">
                <a16:creationId xmlns:a16="http://schemas.microsoft.com/office/drawing/2014/main" id="{6CB94C46-48DF-4B75-6351-E2A964B7C4BF}"/>
              </a:ext>
            </a:extLst>
          </p:cNvPr>
          <p:cNvSpPr txBox="1"/>
          <p:nvPr/>
        </p:nvSpPr>
        <p:spPr>
          <a:xfrm>
            <a:off x="112295" y="2582096"/>
            <a:ext cx="11662609" cy="1015663"/>
          </a:xfrm>
          <a:prstGeom prst="rect">
            <a:avLst/>
          </a:prstGeom>
          <a:noFill/>
        </p:spPr>
        <p:txBody>
          <a:bodyPr wrap="square">
            <a:spAutoFit/>
          </a:bodyPr>
          <a:lstStyle/>
          <a:p>
            <a:pPr algn="just"/>
            <a:r>
              <a:rPr lang="en-GB" sz="2000" dirty="0"/>
              <a:t>This law derives from the first law of thermodynamics, which states that energy is conserved in an isolated system. In fluid flows, energy can be transported by the fluid’s motion (kinetic energy), stored within the fluid (internal energy), and transferred as heat or work.</a:t>
            </a:r>
          </a:p>
        </p:txBody>
      </p:sp>
      <p:pic>
        <p:nvPicPr>
          <p:cNvPr id="13" name="Picture 12">
            <a:extLst>
              <a:ext uri="{FF2B5EF4-FFF2-40B4-BE49-F238E27FC236}">
                <a16:creationId xmlns:a16="http://schemas.microsoft.com/office/drawing/2014/main" id="{38C4FECA-1794-101C-F78E-0DDBBBC1726B}"/>
              </a:ext>
            </a:extLst>
          </p:cNvPr>
          <p:cNvPicPr>
            <a:picLocks noChangeAspect="1"/>
          </p:cNvPicPr>
          <p:nvPr/>
        </p:nvPicPr>
        <p:blipFill>
          <a:blip r:embed="rId3"/>
          <a:stretch>
            <a:fillRect/>
          </a:stretch>
        </p:blipFill>
        <p:spPr>
          <a:xfrm>
            <a:off x="4285997" y="5289990"/>
            <a:ext cx="3620005" cy="514422"/>
          </a:xfrm>
          <a:prstGeom prst="rect">
            <a:avLst/>
          </a:prstGeom>
        </p:spPr>
      </p:pic>
      <p:sp>
        <p:nvSpPr>
          <p:cNvPr id="15" name="TextBox 14">
            <a:extLst>
              <a:ext uri="{FF2B5EF4-FFF2-40B4-BE49-F238E27FC236}">
                <a16:creationId xmlns:a16="http://schemas.microsoft.com/office/drawing/2014/main" id="{F43E52CC-D843-E7D6-D7AE-2A38F4BBEB90}"/>
              </a:ext>
            </a:extLst>
          </p:cNvPr>
          <p:cNvSpPr txBox="1"/>
          <p:nvPr/>
        </p:nvSpPr>
        <p:spPr>
          <a:xfrm>
            <a:off x="112295" y="5895583"/>
            <a:ext cx="11662609" cy="707886"/>
          </a:xfrm>
          <a:prstGeom prst="rect">
            <a:avLst/>
          </a:prstGeom>
          <a:noFill/>
        </p:spPr>
        <p:txBody>
          <a:bodyPr wrap="square">
            <a:spAutoFit/>
          </a:bodyPr>
          <a:lstStyle/>
          <a:p>
            <a:pPr algn="just"/>
            <a:r>
              <a:rPr lang="en-GB" sz="2000" dirty="0"/>
              <a:t>The left side of the equation represents the rate of change of energy of the fluid parcel, while the right side represents the net rate of heat addition, the work done by viscous and body forces.</a:t>
            </a:r>
          </a:p>
        </p:txBody>
      </p:sp>
    </p:spTree>
    <p:extLst>
      <p:ext uri="{BB962C8B-B14F-4D97-AF65-F5344CB8AC3E}">
        <p14:creationId xmlns:p14="http://schemas.microsoft.com/office/powerpoint/2010/main" val="3617252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6176C630-BE92-1D1A-4D5F-DF1A0EC0BE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8A4ACC3-5F5A-268C-E6D1-28633BE64752}"/>
              </a:ext>
            </a:extLst>
          </p:cNvPr>
          <p:cNvSpPr txBox="1"/>
          <p:nvPr/>
        </p:nvSpPr>
        <p:spPr>
          <a:xfrm>
            <a:off x="178676" y="388883"/>
            <a:ext cx="11834648" cy="5454869"/>
          </a:xfrm>
          <a:prstGeom prst="rect">
            <a:avLst/>
          </a:prstGeom>
          <a:noFill/>
        </p:spPr>
        <p:txBody>
          <a:bodyPr wrap="square">
            <a:spAutoFit/>
          </a:bodyPr>
          <a:lstStyle/>
          <a:p>
            <a:pPr algn="just">
              <a:buNone/>
            </a:pPr>
            <a:r>
              <a:rPr lang="en-GB" sz="2000" b="1" dirty="0"/>
              <a:t>Practical Implications</a:t>
            </a:r>
          </a:p>
          <a:p>
            <a:pPr algn="just">
              <a:buNone/>
            </a:pPr>
            <a:endParaRPr lang="en-GB" sz="2000" dirty="0"/>
          </a:p>
          <a:p>
            <a:pPr algn="just">
              <a:buNone/>
            </a:pPr>
            <a:r>
              <a:rPr lang="en-GB" sz="2000" dirty="0"/>
              <a:t>In CFD simulations:</a:t>
            </a:r>
          </a:p>
          <a:p>
            <a:pPr algn="just">
              <a:buFont typeface="Arial" panose="020B0604020202020204" pitchFamily="34" charset="0"/>
              <a:buChar char="•"/>
            </a:pPr>
            <a:r>
              <a:rPr lang="en-GB" sz="2000" dirty="0"/>
              <a:t> Understanding and managing Pareto trade-offs is essential to achieving efficient and accurate solutions.</a:t>
            </a:r>
          </a:p>
          <a:p>
            <a:pPr algn="just">
              <a:buFont typeface="Arial" panose="020B0604020202020204" pitchFamily="34" charset="0"/>
              <a:buChar char="•"/>
            </a:pPr>
            <a:r>
              <a:rPr lang="en-GB" sz="2000" dirty="0"/>
              <a:t> The choice depends on whether </a:t>
            </a:r>
            <a:r>
              <a:rPr lang="en-GB" sz="2000" b="1" dirty="0"/>
              <a:t>high precision</a:t>
            </a:r>
            <a:r>
              <a:rPr lang="en-GB" sz="2000" dirty="0"/>
              <a:t> or </a:t>
            </a:r>
            <a:r>
              <a:rPr lang="en-GB" sz="2000" b="1" dirty="0"/>
              <a:t>fast turnaround</a:t>
            </a:r>
            <a:r>
              <a:rPr lang="en-GB" sz="2000" dirty="0"/>
              <a:t> is more critical for the application.</a:t>
            </a:r>
          </a:p>
          <a:p>
            <a:pPr algn="just">
              <a:buFont typeface="Arial" panose="020B0604020202020204" pitchFamily="34" charset="0"/>
              <a:buChar char="•"/>
            </a:pPr>
            <a:r>
              <a:rPr lang="en-GB" sz="2000" dirty="0"/>
              <a:t> In wind energy simulations, for example, these decisions impact the reliability and usability of the results.</a:t>
            </a:r>
          </a:p>
          <a:p>
            <a:pPr algn="just">
              <a:buNone/>
            </a:pPr>
            <a:endParaRPr lang="en-GB" sz="2000" b="1" dirty="0"/>
          </a:p>
          <a:p>
            <a:pPr algn="just">
              <a:buNone/>
            </a:pPr>
            <a:r>
              <a:rPr lang="en-GB" sz="2000" b="1" dirty="0"/>
              <a:t>In this PhD work</a:t>
            </a:r>
            <a:r>
              <a:rPr lang="en-GB" sz="2000" dirty="0"/>
              <a:t>, the </a:t>
            </a:r>
            <a:r>
              <a:rPr lang="en-GB" sz="2000" b="1" dirty="0"/>
              <a:t>steady-state form of the conservation equations </a:t>
            </a:r>
            <a:r>
              <a:rPr lang="en-GB" sz="2000" dirty="0"/>
              <a:t>is used to approximate </a:t>
            </a:r>
            <a:r>
              <a:rPr lang="en-GB" sz="2000" b="1" dirty="0"/>
              <a:t>transient</a:t>
            </a:r>
            <a:r>
              <a:rPr lang="en-GB" sz="2000" dirty="0"/>
              <a:t> solutions which are typically parabolic in nature. This reduces computational time significantly. However, it's important to recognize that:</a:t>
            </a:r>
          </a:p>
          <a:p>
            <a:pPr algn="just">
              <a:buFont typeface="Arial" panose="020B0604020202020204" pitchFamily="34" charset="0"/>
              <a:buChar char="•"/>
            </a:pPr>
            <a:r>
              <a:rPr lang="en-GB" sz="2000" dirty="0"/>
              <a:t> Abrupt changes in wind speed and direction can introduce approximation errors.</a:t>
            </a:r>
          </a:p>
          <a:p>
            <a:pPr algn="just">
              <a:buFont typeface="Arial" panose="020B0604020202020204" pitchFamily="34" charset="0"/>
              <a:buChar char="•"/>
            </a:pPr>
            <a:r>
              <a:rPr lang="en-GB" sz="2000" dirty="0"/>
              <a:t> Possible remedies include:</a:t>
            </a:r>
          </a:p>
          <a:p>
            <a:pPr marL="742950" lvl="1" indent="-285750" algn="just">
              <a:buFont typeface="Arial" panose="020B0604020202020204" pitchFamily="34" charset="0"/>
              <a:buChar char="•"/>
            </a:pPr>
            <a:r>
              <a:rPr lang="en-GB" sz="2000" dirty="0"/>
              <a:t>Combining transient and steady-state formulations in hybrid approaches.</a:t>
            </a:r>
          </a:p>
          <a:p>
            <a:pPr marL="742950" lvl="1" indent="-285750" algn="just">
              <a:buFont typeface="Arial" panose="020B0604020202020204" pitchFamily="34" charset="0"/>
              <a:buChar char="•"/>
            </a:pPr>
            <a:r>
              <a:rPr lang="en-GB" sz="2000" dirty="0"/>
              <a:t>Refining temporal or spatial resolution in steady-state models.</a:t>
            </a:r>
          </a:p>
          <a:p>
            <a:pPr algn="just"/>
            <a:endParaRPr lang="en-GB" sz="2000" dirty="0"/>
          </a:p>
          <a:p>
            <a:pPr algn="just"/>
            <a:r>
              <a:rPr lang="en-GB" sz="2000" dirty="0"/>
              <a:t>These decisions reflect deliberate positioning on the Pareto front, balancing </a:t>
            </a:r>
            <a:r>
              <a:rPr lang="en-GB" sz="2000" b="1" dirty="0"/>
              <a:t>efficiency</a:t>
            </a:r>
            <a:r>
              <a:rPr lang="en-GB" sz="2000" dirty="0"/>
              <a:t> and </a:t>
            </a:r>
            <a:r>
              <a:rPr lang="en-GB" sz="2000" b="1" dirty="0"/>
              <a:t>accuracy</a:t>
            </a:r>
            <a:r>
              <a:rPr lang="en-GB" sz="2000" dirty="0"/>
              <a:t> according to the </a:t>
            </a:r>
            <a:r>
              <a:rPr lang="en-GB" sz="2000" b="1" dirty="0"/>
              <a:t>simulation's objectives</a:t>
            </a:r>
            <a:r>
              <a:rPr lang="en-GB" sz="2000" dirty="0"/>
              <a:t>.</a:t>
            </a:r>
          </a:p>
        </p:txBody>
      </p:sp>
    </p:spTree>
    <p:extLst>
      <p:ext uri="{BB962C8B-B14F-4D97-AF65-F5344CB8AC3E}">
        <p14:creationId xmlns:p14="http://schemas.microsoft.com/office/powerpoint/2010/main" val="22114017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4CEFEA12-1AAB-90E8-D8FF-7090BFCBFB32}"/>
            </a:ext>
          </a:extLst>
        </p:cNvPr>
        <p:cNvGrpSpPr/>
        <p:nvPr/>
      </p:nvGrpSpPr>
      <p:grpSpPr>
        <a:xfrm>
          <a:off x="0" y="0"/>
          <a:ext cx="0" cy="0"/>
          <a:chOff x="0" y="0"/>
          <a:chExt cx="0" cy="0"/>
        </a:xfrm>
      </p:grpSpPr>
      <p:pic>
        <p:nvPicPr>
          <p:cNvPr id="3074" name="Picture 2" descr="Thank You Images - Free Download on Freepik">
            <a:extLst>
              <a:ext uri="{FF2B5EF4-FFF2-40B4-BE49-F238E27FC236}">
                <a16:creationId xmlns:a16="http://schemas.microsoft.com/office/drawing/2014/main" id="{F2F99064-066A-262D-6143-205CD53C4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0" y="1081088"/>
            <a:ext cx="70485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27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a:extLst>
            <a:ext uri="{FF2B5EF4-FFF2-40B4-BE49-F238E27FC236}">
              <a16:creationId xmlns:a16="http://schemas.microsoft.com/office/drawing/2014/main" id="{B9F6BFF0-C119-2F7D-DC33-AAF07FDD17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709855E-21D7-53E1-1E86-517702E846F4}"/>
              </a:ext>
            </a:extLst>
          </p:cNvPr>
          <p:cNvSpPr txBox="1"/>
          <p:nvPr/>
        </p:nvSpPr>
        <p:spPr>
          <a:xfrm>
            <a:off x="128337" y="216966"/>
            <a:ext cx="6096000" cy="430887"/>
          </a:xfrm>
          <a:prstGeom prst="rect">
            <a:avLst/>
          </a:prstGeom>
          <a:noFill/>
        </p:spPr>
        <p:txBody>
          <a:bodyPr wrap="square">
            <a:spAutoFit/>
          </a:bodyPr>
          <a:lstStyle/>
          <a:p>
            <a:r>
              <a:rPr lang="en-GB" sz="2200" b="1" dirty="0"/>
              <a:t>2.2 Divergence and Gradient Forms</a:t>
            </a:r>
          </a:p>
        </p:txBody>
      </p:sp>
      <p:sp>
        <p:nvSpPr>
          <p:cNvPr id="4" name="TextBox 3">
            <a:extLst>
              <a:ext uri="{FF2B5EF4-FFF2-40B4-BE49-F238E27FC236}">
                <a16:creationId xmlns:a16="http://schemas.microsoft.com/office/drawing/2014/main" id="{4FF3EC5B-9762-AC56-7F87-A9B703019FC3}"/>
              </a:ext>
            </a:extLst>
          </p:cNvPr>
          <p:cNvSpPr txBox="1"/>
          <p:nvPr/>
        </p:nvSpPr>
        <p:spPr>
          <a:xfrm>
            <a:off x="128337" y="786063"/>
            <a:ext cx="11726779" cy="5940088"/>
          </a:xfrm>
          <a:prstGeom prst="rect">
            <a:avLst/>
          </a:prstGeom>
          <a:noFill/>
        </p:spPr>
        <p:txBody>
          <a:bodyPr wrap="square">
            <a:spAutoFit/>
          </a:bodyPr>
          <a:lstStyle/>
          <a:p>
            <a:pPr algn="just">
              <a:buNone/>
            </a:pPr>
            <a:r>
              <a:rPr lang="en-GB" sz="2000" dirty="0"/>
              <a:t>Both divergence and gradient forms mathematically describe the same physical phenomena in fluid dynamics. The choice between them depends on the numerical method and it can affect accuracy and stability.</a:t>
            </a:r>
          </a:p>
          <a:p>
            <a:pPr algn="just">
              <a:buNone/>
            </a:pPr>
            <a:endParaRPr lang="en-GB" sz="2000" dirty="0"/>
          </a:p>
          <a:p>
            <a:pPr algn="just">
              <a:buNone/>
            </a:pPr>
            <a:endParaRPr lang="en-GB" sz="2000" dirty="0"/>
          </a:p>
          <a:p>
            <a:pPr algn="just">
              <a:buFont typeface="Arial" panose="020B0604020202020204" pitchFamily="34" charset="0"/>
              <a:buChar char="•"/>
            </a:pPr>
            <a:r>
              <a:rPr lang="en-GB" sz="2000" b="1" dirty="0"/>
              <a:t> Divergence form</a:t>
            </a:r>
            <a:r>
              <a:rPr lang="en-GB" sz="2000" dirty="0"/>
              <a:t> is commonly used in the Finite Volume Method (FVM) because it aligns with conservation principles, ensuring mass, momentum, and energy are conserved at the discrete level by discretizing fluxes across control volume faces.</a:t>
            </a:r>
          </a:p>
          <a:p>
            <a:pPr algn="just">
              <a:buFont typeface="Arial" panose="020B0604020202020204" pitchFamily="34" charset="0"/>
              <a:buChar char="•"/>
            </a:pPr>
            <a:endParaRPr lang="en-GB" sz="2000" dirty="0"/>
          </a:p>
          <a:p>
            <a:pPr algn="just">
              <a:buFont typeface="Arial" panose="020B0604020202020204" pitchFamily="34" charset="0"/>
              <a:buChar char="•"/>
            </a:pPr>
            <a:r>
              <a:rPr lang="en-GB" sz="2000" b="1" dirty="0"/>
              <a:t> Gradient form</a:t>
            </a:r>
            <a:r>
              <a:rPr lang="en-GB" sz="2000" dirty="0"/>
              <a:t> is typically used in the Finite Difference Method (FDM), where derivatives are computed directly at grid points, which can simplify boundary condition implementation.</a:t>
            </a:r>
          </a:p>
          <a:p>
            <a:pPr algn="just">
              <a:buFont typeface="Arial" panose="020B0604020202020204" pitchFamily="34" charset="0"/>
              <a:buChar char="•"/>
            </a:pPr>
            <a:endParaRPr lang="en-GB" sz="2000" dirty="0"/>
          </a:p>
          <a:p>
            <a:pPr marL="342900" indent="-342900" algn="just">
              <a:buFont typeface="Wingdings" panose="05000000000000000000" pitchFamily="2" charset="2"/>
              <a:buChar char="Ø"/>
            </a:pPr>
            <a:r>
              <a:rPr lang="en-GB" sz="2000" dirty="0"/>
              <a:t>The </a:t>
            </a:r>
            <a:r>
              <a:rPr lang="en-GB" sz="2000" b="1" dirty="0"/>
              <a:t>Finite Element Method (FEM)</a:t>
            </a:r>
            <a:r>
              <a:rPr lang="en-GB" sz="2000" dirty="0"/>
              <a:t> can use both forms and is especially useful for complex geometries. For example, in simulating wind over terrain, divergence form helps maintain mass balance, while gradient form captures sharp changes in flow. This dual approach enhances accuracy and provides insights into how terrain features influence flow dynamics.</a:t>
            </a:r>
          </a:p>
          <a:p>
            <a:pPr algn="just">
              <a:buFont typeface="Arial" panose="020B0604020202020204" pitchFamily="34" charset="0"/>
              <a:buChar char="•"/>
            </a:pPr>
            <a:endParaRPr lang="en-GB" sz="2000" dirty="0"/>
          </a:p>
          <a:p>
            <a:pPr algn="just">
              <a:buFont typeface="Arial" panose="020B0604020202020204" pitchFamily="34" charset="0"/>
              <a:buChar char="•"/>
            </a:pPr>
            <a:endParaRPr lang="en-GB" sz="2000" dirty="0"/>
          </a:p>
          <a:p>
            <a:pPr algn="just"/>
            <a:r>
              <a:rPr lang="en-GB" sz="2000" dirty="0"/>
              <a:t>On the next slides, the conservation laws in both forms are presented.</a:t>
            </a:r>
          </a:p>
        </p:txBody>
      </p:sp>
    </p:spTree>
    <p:extLst>
      <p:ext uri="{BB962C8B-B14F-4D97-AF65-F5344CB8AC3E}">
        <p14:creationId xmlns:p14="http://schemas.microsoft.com/office/powerpoint/2010/main" val="1458822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A9180C-F822-72B3-6CBD-E720F68E9364}"/>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math formula with yellow text&#10;&#10;AI-generated content may be incorrect.">
            <a:extLst>
              <a:ext uri="{FF2B5EF4-FFF2-40B4-BE49-F238E27FC236}">
                <a16:creationId xmlns:a16="http://schemas.microsoft.com/office/drawing/2014/main" id="{71F0AFB4-0807-D333-098B-C2A484815A78}"/>
              </a:ext>
            </a:extLst>
          </p:cNvPr>
          <p:cNvPicPr>
            <a:picLocks noChangeAspect="1"/>
          </p:cNvPicPr>
          <p:nvPr/>
        </p:nvPicPr>
        <p:blipFill>
          <a:blip r:embed="rId2"/>
          <a:stretch>
            <a:fillRect/>
          </a:stretch>
        </p:blipFill>
        <p:spPr>
          <a:xfrm>
            <a:off x="643467" y="893572"/>
            <a:ext cx="10905066" cy="5070854"/>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145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6C58243-9C8B-92A5-8EF2-1358B50CC17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252914-A345-B6F3-E66D-9BE495286372}"/>
              </a:ext>
            </a:extLst>
          </p:cNvPr>
          <p:cNvPicPr>
            <a:picLocks noChangeAspect="1"/>
          </p:cNvPicPr>
          <p:nvPr/>
        </p:nvPicPr>
        <p:blipFill>
          <a:blip r:embed="rId2"/>
          <a:stretch>
            <a:fillRect/>
          </a:stretch>
        </p:blipFill>
        <p:spPr>
          <a:xfrm>
            <a:off x="643467" y="839046"/>
            <a:ext cx="10905066" cy="517990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022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6AF47A-342E-2E89-271F-0A6BE465CE25}"/>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paper with yellow text&#10;&#10;AI-generated content may be incorrect.">
            <a:extLst>
              <a:ext uri="{FF2B5EF4-FFF2-40B4-BE49-F238E27FC236}">
                <a16:creationId xmlns:a16="http://schemas.microsoft.com/office/drawing/2014/main" id="{FFD0FCD1-D2AB-D62E-F3BB-AC483F536570}"/>
              </a:ext>
            </a:extLst>
          </p:cNvPr>
          <p:cNvPicPr>
            <a:picLocks noChangeAspect="1"/>
          </p:cNvPicPr>
          <p:nvPr/>
        </p:nvPicPr>
        <p:blipFill>
          <a:blip r:embed="rId2"/>
          <a:stretch>
            <a:fillRect/>
          </a:stretch>
        </p:blipFill>
        <p:spPr>
          <a:xfrm>
            <a:off x="1293357" y="643467"/>
            <a:ext cx="9605286" cy="5571065"/>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18135"/>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3684</TotalTime>
  <Words>8094</Words>
  <Application>Microsoft Office PowerPoint</Application>
  <PresentationFormat>Widescreen</PresentationFormat>
  <Paragraphs>537</Paragraphs>
  <Slides>51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Aptos</vt:lpstr>
      <vt:lpstr>Aptos Display</vt:lpstr>
      <vt:lpstr>Arial</vt:lpstr>
      <vt:lpstr>Wingdings</vt:lpstr>
      <vt:lpstr>Office Theme</vt:lpstr>
      <vt:lpstr>Forecasting wind power and turbine energy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ΚΩΝΣΤΑΝΤΙΝΑ</dc:creator>
  <cp:lastModifiedBy>ΚΑΪΡΑΚΤΙΔΗ ΚΩΝΣΤΑΝΤΙΝΑ</cp:lastModifiedBy>
  <cp:revision>129</cp:revision>
  <dcterms:created xsi:type="dcterms:W3CDTF">2025-05-29T11:00:09Z</dcterms:created>
  <dcterms:modified xsi:type="dcterms:W3CDTF">2025-06-12T07:04:36Z</dcterms:modified>
</cp:coreProperties>
</file>